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3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字由点字倔强黑 Italics" panose="00020600040101010101" charset="-122"/>
      <p:regular r:id="rId22"/>
    </p:embeddedFont>
    <p:embeddedFont>
      <p:font typeface="字由点字倔强黑" panose="0002060004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仿宋" panose="02010609060101010101" charset="-122"/>
      <p:regular r:id="rId28"/>
    </p:embeddedFont>
    <p:embeddedFont>
      <p:font typeface="黑体" panose="02010609060101010101" charset="-122"/>
      <p:regular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2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08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39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107.xml"/><Relationship Id="rId31" Type="http://schemas.openxmlformats.org/officeDocument/2006/relationships/tags" Target="../tags/tag106.xml"/><Relationship Id="rId30" Type="http://schemas.openxmlformats.org/officeDocument/2006/relationships/tags" Target="../tags/tag105.xml"/><Relationship Id="rId3" Type="http://schemas.openxmlformats.org/officeDocument/2006/relationships/tags" Target="../tags/tag80.xml"/><Relationship Id="rId29" Type="http://schemas.openxmlformats.org/officeDocument/2006/relationships/tags" Target="../tags/tag104.xml"/><Relationship Id="rId28" Type="http://schemas.openxmlformats.org/officeDocument/2006/relationships/tags" Target="../tags/tag103.xml"/><Relationship Id="rId27" Type="http://schemas.openxmlformats.org/officeDocument/2006/relationships/tags" Target="../tags/tag102.xml"/><Relationship Id="rId26" Type="http://schemas.openxmlformats.org/officeDocument/2006/relationships/tags" Target="../tags/tag101.xml"/><Relationship Id="rId25" Type="http://schemas.openxmlformats.org/officeDocument/2006/relationships/tags" Target="../tags/tag100.xml"/><Relationship Id="rId24" Type="http://schemas.openxmlformats.org/officeDocument/2006/relationships/image" Target="../media/image26.png"/><Relationship Id="rId23" Type="http://schemas.openxmlformats.org/officeDocument/2006/relationships/tags" Target="../tags/tag99.xml"/><Relationship Id="rId22" Type="http://schemas.openxmlformats.org/officeDocument/2006/relationships/image" Target="../media/image25.png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image" Target="../media/image3.svg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29.xml"/><Relationship Id="rId3" Type="http://schemas.openxmlformats.org/officeDocument/2006/relationships/tags" Target="../tags/tag108.xml"/><Relationship Id="rId29" Type="http://schemas.openxmlformats.org/officeDocument/2006/relationships/tags" Target="../tags/tag128.xml"/><Relationship Id="rId28" Type="http://schemas.openxmlformats.org/officeDocument/2006/relationships/tags" Target="../tags/tag127.xml"/><Relationship Id="rId27" Type="http://schemas.openxmlformats.org/officeDocument/2006/relationships/tags" Target="../tags/tag126.xml"/><Relationship Id="rId26" Type="http://schemas.openxmlformats.org/officeDocument/2006/relationships/tags" Target="../tags/tag125.xml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tags" Target="../tags/tag122.xml"/><Relationship Id="rId22" Type="http://schemas.openxmlformats.org/officeDocument/2006/relationships/image" Target="../media/image32.svg"/><Relationship Id="rId21" Type="http://schemas.openxmlformats.org/officeDocument/2006/relationships/image" Target="../media/image31.png"/><Relationship Id="rId20" Type="http://schemas.openxmlformats.org/officeDocument/2006/relationships/tags" Target="../tags/tag121.xml"/><Relationship Id="rId2" Type="http://schemas.openxmlformats.org/officeDocument/2006/relationships/image" Target="../media/image3.svg"/><Relationship Id="rId19" Type="http://schemas.openxmlformats.org/officeDocument/2006/relationships/tags" Target="../tags/tag120.xml"/><Relationship Id="rId18" Type="http://schemas.openxmlformats.org/officeDocument/2006/relationships/image" Target="../media/image30.svg"/><Relationship Id="rId17" Type="http://schemas.openxmlformats.org/officeDocument/2006/relationships/image" Target="../media/image29.png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image" Target="../media/image28.svg"/><Relationship Id="rId13" Type="http://schemas.openxmlformats.org/officeDocument/2006/relationships/image" Target="../media/image27.png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image" Target="../media/image3.sv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3.svg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3" Type="http://schemas.openxmlformats.org/officeDocument/2006/relationships/slideLayout" Target="../slideLayouts/slideLayout7.xml"/><Relationship Id="rId42" Type="http://schemas.openxmlformats.org/officeDocument/2006/relationships/image" Target="../media/image19.svg"/><Relationship Id="rId41" Type="http://schemas.openxmlformats.org/officeDocument/2006/relationships/image" Target="../media/image18.png"/><Relationship Id="rId40" Type="http://schemas.openxmlformats.org/officeDocument/2006/relationships/tags" Target="../tags/tag64.xml"/><Relationship Id="rId4" Type="http://schemas.openxmlformats.org/officeDocument/2006/relationships/tags" Target="../tags/tag36.xml"/><Relationship Id="rId39" Type="http://schemas.openxmlformats.org/officeDocument/2006/relationships/image" Target="../media/image17.svg"/><Relationship Id="rId38" Type="http://schemas.openxmlformats.org/officeDocument/2006/relationships/image" Target="../media/image16.png"/><Relationship Id="rId37" Type="http://schemas.openxmlformats.org/officeDocument/2006/relationships/tags" Target="../tags/tag63.xml"/><Relationship Id="rId36" Type="http://schemas.openxmlformats.org/officeDocument/2006/relationships/image" Target="../media/image15.svg"/><Relationship Id="rId35" Type="http://schemas.openxmlformats.org/officeDocument/2006/relationships/image" Target="../media/image14.png"/><Relationship Id="rId34" Type="http://schemas.openxmlformats.org/officeDocument/2006/relationships/tags" Target="../tags/tag62.xml"/><Relationship Id="rId33" Type="http://schemas.openxmlformats.org/officeDocument/2006/relationships/image" Target="../media/image13.svg"/><Relationship Id="rId32" Type="http://schemas.openxmlformats.org/officeDocument/2006/relationships/image" Target="../media/image12.png"/><Relationship Id="rId31" Type="http://schemas.openxmlformats.org/officeDocument/2006/relationships/tags" Target="../tags/tag61.xml"/><Relationship Id="rId30" Type="http://schemas.openxmlformats.org/officeDocument/2006/relationships/image" Target="../media/image11.svg"/><Relationship Id="rId3" Type="http://schemas.openxmlformats.org/officeDocument/2006/relationships/tags" Target="../tags/tag35.xml"/><Relationship Id="rId29" Type="http://schemas.openxmlformats.org/officeDocument/2006/relationships/image" Target="../media/image10.png"/><Relationship Id="rId28" Type="http://schemas.openxmlformats.org/officeDocument/2006/relationships/tags" Target="../tags/tag60.xml"/><Relationship Id="rId27" Type="http://schemas.openxmlformats.org/officeDocument/2006/relationships/tags" Target="../tags/tag59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image" Target="../media/image3.svg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20.jpe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image" Target="../media/image9.jpe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79.xml"/><Relationship Id="rId2" Type="http://schemas.openxmlformats.org/officeDocument/2006/relationships/image" Target="../media/image3.svg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image" Target="../media/image21.jpeg"/><Relationship Id="rId10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94" t="-6427" r="-4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5900" y="5719796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7" y="0"/>
                </a:lnTo>
                <a:lnTo>
                  <a:pt x="9134407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95439" y="-981250"/>
            <a:ext cx="9497122" cy="9497122"/>
          </a:xfrm>
          <a:custGeom>
            <a:avLst/>
            <a:gdLst/>
            <a:ahLst/>
            <a:cxnLst/>
            <a:rect l="l" t="t" r="r" b="b"/>
            <a:pathLst>
              <a:path w="9497122" h="9497122">
                <a:moveTo>
                  <a:pt x="0" y="0"/>
                </a:moveTo>
                <a:lnTo>
                  <a:pt x="9497122" y="0"/>
                </a:lnTo>
                <a:lnTo>
                  <a:pt x="9497122" y="9497121"/>
                </a:lnTo>
                <a:lnTo>
                  <a:pt x="0" y="949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42532">
            <a:off x="-5703859" y="1424552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0" y="0"/>
                </a:moveTo>
                <a:lnTo>
                  <a:pt x="11407718" y="0"/>
                </a:lnTo>
                <a:lnTo>
                  <a:pt x="11407718" y="4685517"/>
                </a:lnTo>
                <a:lnTo>
                  <a:pt x="0" y="468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01512" flipH="1">
            <a:off x="12124535" y="1222493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11407717" y="0"/>
                </a:moveTo>
                <a:lnTo>
                  <a:pt x="0" y="0"/>
                </a:lnTo>
                <a:lnTo>
                  <a:pt x="0" y="4685517"/>
                </a:lnTo>
                <a:lnTo>
                  <a:pt x="11407717" y="4685517"/>
                </a:lnTo>
                <a:lnTo>
                  <a:pt x="11407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021992" y="7995245"/>
            <a:ext cx="20331985" cy="2546620"/>
            <a:chOff x="0" y="0"/>
            <a:chExt cx="5354926" cy="670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4926" cy="670715"/>
            </a:xfrm>
            <a:custGeom>
              <a:avLst/>
              <a:gdLst/>
              <a:ahLst/>
              <a:cxnLst/>
              <a:rect l="l" t="t" r="r" b="b"/>
              <a:pathLst>
                <a:path w="5354926" h="670715">
                  <a:moveTo>
                    <a:pt x="0" y="0"/>
                  </a:moveTo>
                  <a:lnTo>
                    <a:pt x="5354926" y="0"/>
                  </a:lnTo>
                  <a:lnTo>
                    <a:pt x="5354926" y="670715"/>
                  </a:lnTo>
                  <a:lnTo>
                    <a:pt x="0" y="670715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54926" cy="70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917127" y="8725421"/>
            <a:ext cx="6453746" cy="594042"/>
            <a:chOff x="0" y="0"/>
            <a:chExt cx="1699752" cy="156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752" cy="156456"/>
            </a:xfrm>
            <a:custGeom>
              <a:avLst/>
              <a:gdLst/>
              <a:ahLst/>
              <a:cxnLst/>
              <a:rect l="l" t="t" r="r" b="b"/>
              <a:pathLst>
                <a:path w="1699752" h="156456">
                  <a:moveTo>
                    <a:pt x="0" y="0"/>
                  </a:moveTo>
                  <a:lnTo>
                    <a:pt x="1699752" y="0"/>
                  </a:lnTo>
                  <a:lnTo>
                    <a:pt x="1699752" y="156456"/>
                  </a:lnTo>
                  <a:lnTo>
                    <a:pt x="0" y="156456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9752" cy="194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2765" y="876300"/>
            <a:ext cx="17202785" cy="2921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80"/>
              </a:lnSpc>
              <a:spcBef>
                <a:spcPct val="0"/>
              </a:spcBef>
            </a:pPr>
            <a:r>
              <a:rPr lang="zh-CN" altLang="en-US" sz="1120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zh-CN" altLang="en-US" sz="11200" i="1">
              <a:solidFill>
                <a:schemeClr val="bg1"/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0" y="3848100"/>
            <a:ext cx="11329035" cy="2437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505"/>
              </a:lnSpc>
              <a:spcBef>
                <a:spcPct val="0"/>
              </a:spcBef>
            </a:pPr>
            <a:r>
              <a:rPr lang="en-US" altLang="zh-CN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——</a:t>
            </a: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基于</a:t>
            </a:r>
            <a:r>
              <a:rPr lang="en-US" altLang="zh-CN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OpenDigger</a:t>
            </a: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和</a:t>
            </a:r>
            <a:r>
              <a:rPr lang="en-US" altLang="zh-CN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MaxKB</a:t>
            </a: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的开源项目健康度智能评估系统</a:t>
            </a:r>
            <a:endParaRPr lang="zh-CN" altLang="en-US" sz="5400" spc="359">
              <a:solidFill>
                <a:schemeClr val="bg1"/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91994" y="8799968"/>
            <a:ext cx="5084963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zh-CN" altLang="en-US" sz="2310" spc="122">
                <a:solidFill>
                  <a:srgbClr val="FFFFFF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负责人：单馨冉</a:t>
            </a:r>
            <a:endParaRPr lang="zh-CN" altLang="en-US" sz="2310" spc="122">
              <a:solidFill>
                <a:srgbClr val="FFFFFF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改进建议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6155" y="3025140"/>
            <a:ext cx="14176375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基于规则的简单建议：</a:t>
            </a:r>
            <a:endParaRPr lang="zh-CN" altLang="en-US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项目响应时间较慢，建议设置响应</a:t>
            </a:r>
            <a:r>
              <a:rPr lang="en-US" altLang="zh-CN" sz="3200">
                <a:solidFill>
                  <a:schemeClr val="bg1"/>
                </a:solidFill>
              </a:rPr>
              <a:t>SLA"</a:t>
            </a: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缺少文档，建议补充</a:t>
            </a:r>
            <a:r>
              <a:rPr lang="en-US" altLang="zh-CN" sz="3200">
                <a:solidFill>
                  <a:schemeClr val="bg1"/>
                </a:solidFill>
              </a:rPr>
              <a:t>README</a:t>
            </a:r>
            <a:r>
              <a:rPr lang="zh-CN" altLang="en-US" sz="3200">
                <a:solidFill>
                  <a:schemeClr val="bg1"/>
                </a:solidFill>
              </a:rPr>
              <a:t>和</a:t>
            </a:r>
            <a:r>
              <a:rPr lang="en-US" altLang="zh-CN" sz="3200">
                <a:solidFill>
                  <a:schemeClr val="bg1"/>
                </a:solidFill>
              </a:rPr>
              <a:t>CONTRIBUTING"</a:t>
            </a: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测试覆盖率低，建议增加单元测试</a:t>
            </a:r>
            <a:r>
              <a:rPr lang="en-US" altLang="zh-CN" sz="3200">
                <a:solidFill>
                  <a:schemeClr val="bg1"/>
                </a:solidFill>
              </a:rPr>
              <a:t>"</a:t>
            </a:r>
            <a:endParaRPr lang="en-US" altLang="zh-CN" sz="320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展示：卡片式建议列表，每条建议包含优先级和操作步骤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/>
          <p:nvPr/>
        </p:nvPicPr>
        <p:blipFill>
          <a:blip r:embed="rId3"/>
          <a:stretch>
            <a:fillRect/>
          </a:stretch>
        </p:blipFill>
        <p:spPr>
          <a:xfrm rot="20460000">
            <a:off x="11813540" y="1177925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03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技术实现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altLang="zh-CN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Techcological Realization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>
            <p:custDataLst>
              <p:tags r:id="rId3"/>
            </p:custDataLst>
          </p:nvPr>
        </p:nvGrpSpPr>
        <p:grpSpPr>
          <a:xfrm rot="0">
            <a:off x="1028700" y="2988970"/>
            <a:ext cx="6668257" cy="2470678"/>
            <a:chOff x="0" y="0"/>
            <a:chExt cx="1756249" cy="650714"/>
          </a:xfrm>
        </p:grpSpPr>
        <p:sp>
          <p:nvSpPr>
            <p:cNvPr id="9" name="Freeform 9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5"/>
            </p:custDataLst>
          </p:nvPr>
        </p:nvGrpSpPr>
        <p:grpSpPr>
          <a:xfrm rot="0">
            <a:off x="10591043" y="2988970"/>
            <a:ext cx="6668257" cy="2470678"/>
            <a:chOff x="0" y="0"/>
            <a:chExt cx="1756249" cy="650714"/>
          </a:xfrm>
        </p:grpSpPr>
        <p:sp>
          <p:nvSpPr>
            <p:cNvPr id="12" name="Freeform 12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>
            <p:custDataLst>
              <p:tags r:id="rId7"/>
            </p:custDataLst>
          </p:nvPr>
        </p:nvGrpSpPr>
        <p:grpSpPr>
          <a:xfrm rot="0">
            <a:off x="1028700" y="6094791"/>
            <a:ext cx="6668257" cy="2470678"/>
            <a:chOff x="0" y="0"/>
            <a:chExt cx="1756249" cy="650714"/>
          </a:xfrm>
        </p:grpSpPr>
        <p:sp>
          <p:nvSpPr>
            <p:cNvPr id="15" name="Freeform 15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9"/>
            </p:custDataLst>
          </p:nvPr>
        </p:nvGrpSpPr>
        <p:grpSpPr>
          <a:xfrm rot="0">
            <a:off x="10591043" y="6094791"/>
            <a:ext cx="6668257" cy="2470678"/>
            <a:chOff x="0" y="0"/>
            <a:chExt cx="1756249" cy="650714"/>
          </a:xfrm>
        </p:grpSpPr>
        <p:sp>
          <p:nvSpPr>
            <p:cNvPr id="18" name="Freeform 18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>
            <p:custDataLst>
              <p:tags r:id="rId11"/>
            </p:custDataLst>
          </p:nvPr>
        </p:nvGrpSpPr>
        <p:grpSpPr>
          <a:xfrm rot="5400000">
            <a:off x="6595989" y="3196790"/>
            <a:ext cx="5096021" cy="5096021"/>
            <a:chOff x="0" y="0"/>
            <a:chExt cx="812800" cy="812800"/>
          </a:xfrm>
        </p:grpSpPr>
        <p:sp>
          <p:nvSpPr>
            <p:cNvPr id="21" name="Freeform 21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00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>
            <p:custDataLst>
              <p:tags r:id="rId13"/>
            </p:custDataLst>
          </p:nvPr>
        </p:nvGrpSpPr>
        <p:grpSpPr>
          <a:xfrm rot="0">
            <a:off x="1415746" y="2639577"/>
            <a:ext cx="3151458" cy="698786"/>
            <a:chOff x="0" y="0"/>
            <a:chExt cx="1832826" cy="406400"/>
          </a:xfrm>
        </p:grpSpPr>
        <p:sp>
          <p:nvSpPr>
            <p:cNvPr id="24" name="Freeform 24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6" name="Group 26"/>
          <p:cNvGrpSpPr/>
          <p:nvPr>
            <p:custDataLst>
              <p:tags r:id="rId15"/>
            </p:custDataLst>
          </p:nvPr>
        </p:nvGrpSpPr>
        <p:grpSpPr>
          <a:xfrm rot="0">
            <a:off x="13561197" y="2639577"/>
            <a:ext cx="3151458" cy="698786"/>
            <a:chOff x="0" y="0"/>
            <a:chExt cx="1832826" cy="406400"/>
          </a:xfrm>
        </p:grpSpPr>
        <p:sp>
          <p:nvSpPr>
            <p:cNvPr id="27" name="Freeform 27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9" name="Group 29"/>
          <p:cNvGrpSpPr/>
          <p:nvPr>
            <p:custDataLst>
              <p:tags r:id="rId17"/>
            </p:custDataLst>
          </p:nvPr>
        </p:nvGrpSpPr>
        <p:grpSpPr>
          <a:xfrm rot="0">
            <a:off x="1415746" y="5745398"/>
            <a:ext cx="3151458" cy="698786"/>
            <a:chOff x="0" y="0"/>
            <a:chExt cx="1832826" cy="406400"/>
          </a:xfrm>
        </p:grpSpPr>
        <p:sp>
          <p:nvSpPr>
            <p:cNvPr id="30" name="Freeform 30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2" name="Group 32"/>
          <p:cNvGrpSpPr/>
          <p:nvPr>
            <p:custDataLst>
              <p:tags r:id="rId19"/>
            </p:custDataLst>
          </p:nvPr>
        </p:nvGrpSpPr>
        <p:grpSpPr>
          <a:xfrm rot="0">
            <a:off x="13561197" y="5745398"/>
            <a:ext cx="3151458" cy="698786"/>
            <a:chOff x="0" y="0"/>
            <a:chExt cx="1832826" cy="406400"/>
          </a:xfrm>
        </p:grpSpPr>
        <p:sp>
          <p:nvSpPr>
            <p:cNvPr id="33" name="Freeform 33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5" name="Freeform 35"/>
          <p:cNvSpPr/>
          <p:nvPr>
            <p:custDataLst>
              <p:tags r:id="rId21"/>
            </p:custDataLst>
          </p:nvPr>
        </p:nvSpPr>
        <p:spPr>
          <a:xfrm>
            <a:off x="6981545" y="3620189"/>
            <a:ext cx="4324910" cy="4249224"/>
          </a:xfrm>
          <a:custGeom>
            <a:avLst/>
            <a:gdLst/>
            <a:ahLst/>
            <a:cxnLst/>
            <a:rect l="l" t="t" r="r" b="b"/>
            <a:pathLst>
              <a:path w="4324910" h="4249224">
                <a:moveTo>
                  <a:pt x="0" y="0"/>
                </a:moveTo>
                <a:lnTo>
                  <a:pt x="4324910" y="0"/>
                </a:lnTo>
                <a:lnTo>
                  <a:pt x="4324910" y="4249224"/>
                </a:lnTo>
                <a:lnTo>
                  <a:pt x="0" y="424922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36" name="Freeform 36"/>
          <p:cNvSpPr/>
          <p:nvPr>
            <p:custDataLst>
              <p:tags r:id="rId23"/>
            </p:custDataLst>
          </p:nvPr>
        </p:nvSpPr>
        <p:spPr>
          <a:xfrm>
            <a:off x="7293571" y="4224309"/>
            <a:ext cx="3700858" cy="2997695"/>
          </a:xfrm>
          <a:custGeom>
            <a:avLst/>
            <a:gdLst/>
            <a:ahLst/>
            <a:cxnLst/>
            <a:rect l="l" t="t" r="r" b="b"/>
            <a:pathLst>
              <a:path w="3700858" h="2997695">
                <a:moveTo>
                  <a:pt x="0" y="0"/>
                </a:moveTo>
                <a:lnTo>
                  <a:pt x="3700858" y="0"/>
                </a:lnTo>
                <a:lnTo>
                  <a:pt x="3700858" y="2997695"/>
                </a:lnTo>
                <a:lnTo>
                  <a:pt x="0" y="299769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技术架构选择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25"/>
            </p:custDataLst>
          </p:nvPr>
        </p:nvSpPr>
        <p:spPr>
          <a:xfrm>
            <a:off x="1598567" y="2733525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01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9" name="TextBox 39"/>
          <p:cNvSpPr txBox="1"/>
          <p:nvPr>
            <p:custDataLst>
              <p:tags r:id="rId26"/>
            </p:custDataLst>
          </p:nvPr>
        </p:nvSpPr>
        <p:spPr>
          <a:xfrm>
            <a:off x="13744018" y="2733525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03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0" name="TextBox 40"/>
          <p:cNvSpPr txBox="1"/>
          <p:nvPr>
            <p:custDataLst>
              <p:tags r:id="rId27"/>
            </p:custDataLst>
          </p:nvPr>
        </p:nvSpPr>
        <p:spPr>
          <a:xfrm>
            <a:off x="1598567" y="5839346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02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1" name="TextBox 41"/>
          <p:cNvSpPr txBox="1"/>
          <p:nvPr>
            <p:custDataLst>
              <p:tags r:id="rId28"/>
            </p:custDataLst>
          </p:nvPr>
        </p:nvSpPr>
        <p:spPr>
          <a:xfrm>
            <a:off x="13744018" y="5839346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04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2" name="TextBox 42"/>
          <p:cNvSpPr txBox="1"/>
          <p:nvPr>
            <p:custDataLst>
              <p:tags r:id="rId29"/>
            </p:custDataLst>
          </p:nvPr>
        </p:nvSpPr>
        <p:spPr>
          <a:xfrm>
            <a:off x="1598567" y="3543989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轻量级</a:t>
            </a:r>
            <a:r>
              <a:rPr lang="en-US" altLang="zh-CN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Web</a:t>
            </a: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框架：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Flask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（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Python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）作为后端服务</a:t>
            </a:r>
            <a:r>
              <a:rPr 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。</a:t>
            </a:r>
            <a:endParaRPr 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43" name="TextBox 43"/>
          <p:cNvSpPr txBox="1"/>
          <p:nvPr>
            <p:custDataLst>
              <p:tags r:id="rId30"/>
            </p:custDataLst>
          </p:nvPr>
        </p:nvSpPr>
        <p:spPr>
          <a:xfrm>
            <a:off x="12149211" y="3543989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数据</a:t>
            </a:r>
            <a:r>
              <a:rPr lang="en-US" altLang="zh-CN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可视化</a:t>
            </a: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：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ECharts.js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实现交互式图表</a:t>
            </a:r>
            <a:endParaRPr lang="zh-CN" alt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44" name="TextBox 44"/>
          <p:cNvSpPr txBox="1"/>
          <p:nvPr>
            <p:custDataLst>
              <p:tags r:id="rId31"/>
            </p:custDataLst>
          </p:nvPr>
        </p:nvSpPr>
        <p:spPr>
          <a:xfrm>
            <a:off x="1598567" y="6649810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数据源：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OpenDigger API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提供标准化开源指标</a:t>
            </a:r>
            <a:endParaRPr lang="zh-CN" alt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45" name="TextBox 45"/>
          <p:cNvSpPr txBox="1"/>
          <p:nvPr>
            <p:custDataLst>
              <p:tags r:id="rId32"/>
            </p:custDataLst>
          </p:nvPr>
        </p:nvSpPr>
        <p:spPr>
          <a:xfrm>
            <a:off x="12149211" y="6649810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知识库：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可选集成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MaxKB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存储最佳实践</a:t>
            </a:r>
            <a:endParaRPr lang="en-US" sz="1600">
              <a:solidFill>
                <a:srgbClr val="FFFFFF"/>
              </a:solidFill>
              <a:latin typeface="思源黑体-细体" panose="020B0200000000000000" charset="-122"/>
              <a:ea typeface="思源黑体-细体" panose="020B0200000000000000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核心处理流程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95779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7" name="任意多边形: 形状 98"/>
          <p:cNvSpPr/>
          <p:nvPr>
            <p:custDataLst>
              <p:tags r:id="rId3"/>
            </p:custDataLst>
          </p:nvPr>
        </p:nvSpPr>
        <p:spPr>
          <a:xfrm>
            <a:off x="1031557" y="6542402"/>
            <a:ext cx="2114320" cy="335542"/>
          </a:xfrm>
          <a:custGeom>
            <a:avLst/>
            <a:gdLst>
              <a:gd name="connsiteX0" fmla="*/ 0 w 565308"/>
              <a:gd name="connsiteY0" fmla="*/ 0 h 76200"/>
              <a:gd name="connsiteX1" fmla="*/ 565309 w 565308"/>
              <a:gd name="connsiteY1" fmla="*/ 0 h 76200"/>
              <a:gd name="connsiteX2" fmla="*/ 565309 w 565308"/>
              <a:gd name="connsiteY2" fmla="*/ 76200 h 76200"/>
              <a:gd name="connsiteX3" fmla="*/ 0 w 565308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" h="415">
                <a:moveTo>
                  <a:pt x="0" y="0"/>
                </a:moveTo>
                <a:lnTo>
                  <a:pt x="2615" y="0"/>
                </a:lnTo>
                <a:lnTo>
                  <a:pt x="2615" y="415"/>
                </a:lnTo>
                <a:lnTo>
                  <a:pt x="0" y="41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88" name="任意多边形: 形状 101"/>
          <p:cNvSpPr/>
          <p:nvPr>
            <p:custDataLst>
              <p:tags r:id="rId4"/>
            </p:custDataLst>
          </p:nvPr>
        </p:nvSpPr>
        <p:spPr>
          <a:xfrm>
            <a:off x="7144880" y="4426470"/>
            <a:ext cx="3998199" cy="335542"/>
          </a:xfrm>
          <a:custGeom>
            <a:avLst/>
            <a:gdLst>
              <a:gd name="connsiteX0" fmla="*/ 76200 w 907256"/>
              <a:gd name="connsiteY0" fmla="*/ 0 h 76200"/>
              <a:gd name="connsiteX1" fmla="*/ 0 w 907256"/>
              <a:gd name="connsiteY1" fmla="*/ 76200 h 76200"/>
              <a:gd name="connsiteX2" fmla="*/ 907256 w 907256"/>
              <a:gd name="connsiteY2" fmla="*/ 76200 h 76200"/>
              <a:gd name="connsiteX3" fmla="*/ 907256 w 907256"/>
              <a:gd name="connsiteY3" fmla="*/ 0 h 76200"/>
              <a:gd name="connsiteX4" fmla="*/ 76200 w 90725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56" h="76200">
                <a:moveTo>
                  <a:pt x="76200" y="0"/>
                </a:moveTo>
                <a:cubicBezTo>
                  <a:pt x="46387" y="29718"/>
                  <a:pt x="29718" y="46482"/>
                  <a:pt x="0" y="76200"/>
                </a:cubicBezTo>
                <a:lnTo>
                  <a:pt x="907256" y="76200"/>
                </a:lnTo>
                <a:lnTo>
                  <a:pt x="907256" y="0"/>
                </a:lnTo>
                <a:lnTo>
                  <a:pt x="7620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89" name="任意多边形: 形状 103"/>
          <p:cNvSpPr/>
          <p:nvPr>
            <p:custDataLst>
              <p:tags r:id="rId5"/>
            </p:custDataLst>
          </p:nvPr>
        </p:nvSpPr>
        <p:spPr>
          <a:xfrm>
            <a:off x="3145873" y="5484032"/>
            <a:ext cx="3998199" cy="335542"/>
          </a:xfrm>
          <a:custGeom>
            <a:avLst/>
            <a:gdLst>
              <a:gd name="connsiteX0" fmla="*/ 76200 w 907256"/>
              <a:gd name="connsiteY0" fmla="*/ 0 h 76200"/>
              <a:gd name="connsiteX1" fmla="*/ 0 w 907256"/>
              <a:gd name="connsiteY1" fmla="*/ 76200 h 76200"/>
              <a:gd name="connsiteX2" fmla="*/ 907256 w 907256"/>
              <a:gd name="connsiteY2" fmla="*/ 76200 h 76200"/>
              <a:gd name="connsiteX3" fmla="*/ 907256 w 907256"/>
              <a:gd name="connsiteY3" fmla="*/ 0 h 76200"/>
              <a:gd name="connsiteX4" fmla="*/ 76200 w 90725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56" h="76200">
                <a:moveTo>
                  <a:pt x="76200" y="0"/>
                </a:moveTo>
                <a:cubicBezTo>
                  <a:pt x="46387" y="29718"/>
                  <a:pt x="29718" y="46482"/>
                  <a:pt x="0" y="76200"/>
                </a:cubicBezTo>
                <a:lnTo>
                  <a:pt x="907256" y="76200"/>
                </a:lnTo>
                <a:lnTo>
                  <a:pt x="907256" y="0"/>
                </a:lnTo>
                <a:lnTo>
                  <a:pt x="7620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90" name="任意多边形: 形状 100"/>
          <p:cNvSpPr/>
          <p:nvPr>
            <p:custDataLst>
              <p:tags r:id="rId6"/>
            </p:custDataLst>
          </p:nvPr>
        </p:nvSpPr>
        <p:spPr>
          <a:xfrm>
            <a:off x="11143888" y="3704448"/>
            <a:ext cx="335542" cy="1057562"/>
          </a:xfrm>
          <a:custGeom>
            <a:avLst/>
            <a:gdLst>
              <a:gd name="connsiteX0" fmla="*/ 76200 w 76200"/>
              <a:gd name="connsiteY0" fmla="*/ 0 h 240030"/>
              <a:gd name="connsiteX1" fmla="*/ 76200 w 76200"/>
              <a:gd name="connsiteY1" fmla="*/ 163830 h 240030"/>
              <a:gd name="connsiteX2" fmla="*/ 0 w 76200"/>
              <a:gd name="connsiteY2" fmla="*/ 240030 h 240030"/>
              <a:gd name="connsiteX3" fmla="*/ 0 w 76200"/>
              <a:gd name="connsiteY3" fmla="*/ 0 h 240030"/>
              <a:gd name="connsiteX4" fmla="*/ 76200 w 76200"/>
              <a:gd name="connsiteY4" fmla="*/ 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30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1" name="任意多边形: 形状 102"/>
          <p:cNvSpPr/>
          <p:nvPr>
            <p:custDataLst>
              <p:tags r:id="rId7"/>
            </p:custDataLst>
          </p:nvPr>
        </p:nvSpPr>
        <p:spPr>
          <a:xfrm>
            <a:off x="7144880" y="4762012"/>
            <a:ext cx="335542" cy="1057562"/>
          </a:xfrm>
          <a:custGeom>
            <a:avLst/>
            <a:gdLst>
              <a:gd name="connsiteX0" fmla="*/ 76200 w 76200"/>
              <a:gd name="connsiteY0" fmla="*/ 0 h 240030"/>
              <a:gd name="connsiteX1" fmla="*/ 76200 w 76200"/>
              <a:gd name="connsiteY1" fmla="*/ 163830 h 240030"/>
              <a:gd name="connsiteX2" fmla="*/ 0 w 76200"/>
              <a:gd name="connsiteY2" fmla="*/ 240030 h 240030"/>
              <a:gd name="connsiteX3" fmla="*/ 0 w 76200"/>
              <a:gd name="connsiteY3" fmla="*/ 0 h 240030"/>
              <a:gd name="connsiteX4" fmla="*/ 76200 w 76200"/>
              <a:gd name="connsiteY4" fmla="*/ 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30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2" name="任意多边形: 形状 104"/>
          <p:cNvSpPr/>
          <p:nvPr>
            <p:custDataLst>
              <p:tags r:id="rId8"/>
            </p:custDataLst>
          </p:nvPr>
        </p:nvSpPr>
        <p:spPr>
          <a:xfrm>
            <a:off x="3146681" y="5820381"/>
            <a:ext cx="335542" cy="1057562"/>
          </a:xfrm>
          <a:custGeom>
            <a:avLst/>
            <a:gdLst>
              <a:gd name="connsiteX0" fmla="*/ 76200 w 76200"/>
              <a:gd name="connsiteY0" fmla="*/ 0 h 240029"/>
              <a:gd name="connsiteX1" fmla="*/ 76200 w 76200"/>
              <a:gd name="connsiteY1" fmla="*/ 163830 h 240029"/>
              <a:gd name="connsiteX2" fmla="*/ 0 w 76200"/>
              <a:gd name="connsiteY2" fmla="*/ 240030 h 240029"/>
              <a:gd name="connsiteX3" fmla="*/ 0 w 76200"/>
              <a:gd name="connsiteY3" fmla="*/ 0 h 240029"/>
              <a:gd name="connsiteX4" fmla="*/ 76200 w 76200"/>
              <a:gd name="connsiteY4" fmla="*/ 0 h 24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29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3" name="正文"/>
          <p:cNvSpPr txBox="1"/>
          <p:nvPr>
            <p:custDataLst>
              <p:tags r:id="rId9"/>
            </p:custDataLst>
          </p:nvPr>
        </p:nvSpPr>
        <p:spPr>
          <a:xfrm>
            <a:off x="3048000" y="6819900"/>
            <a:ext cx="4283075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调用</a:t>
            </a:r>
            <a:r>
              <a:rPr lang="en-US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OpenDigger REST API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获取项目多维指标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实现请求缓存与异步处理机制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数据格式标准化与质量校验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94" name="标题"/>
          <p:cNvSpPr txBox="1"/>
          <p:nvPr>
            <p:custDataLst>
              <p:tags r:id="rId10"/>
            </p:custDataLst>
          </p:nvPr>
        </p:nvSpPr>
        <p:spPr>
          <a:xfrm>
            <a:off x="3871936" y="6129242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4"/>
                </a:solidFill>
                <a:uFillTx/>
                <a:latin typeface="+mn-ea"/>
                <a:sym typeface="+mn-ea"/>
              </a:rPr>
              <a:t>数据采集层</a:t>
            </a:r>
            <a:endParaRPr lang="zh-CN" altLang="en-US" sz="3200" b="1" dirty="0">
              <a:solidFill>
                <a:schemeClr val="accent4"/>
              </a:solidFill>
              <a:uFillTx/>
              <a:latin typeface="+mn-ea"/>
              <a:sym typeface="+mn-ea"/>
            </a:endParaRPr>
          </a:p>
        </p:txBody>
      </p:sp>
      <p:sp>
        <p:nvSpPr>
          <p:cNvPr id="195" name="椭圆 194"/>
          <p:cNvSpPr/>
          <p:nvPr>
            <p:custDataLst>
              <p:tags r:id="rId11"/>
            </p:custDataLst>
          </p:nvPr>
        </p:nvSpPr>
        <p:spPr>
          <a:xfrm>
            <a:off x="4827623" y="4229996"/>
            <a:ext cx="1147309" cy="1146501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4000" b="1">
              <a:solidFill>
                <a:srgbClr val="FFFFFF"/>
              </a:solidFill>
              <a:sym typeface="+mn-ea"/>
            </a:endParaRPr>
          </a:p>
        </p:txBody>
      </p:sp>
      <p:pic>
        <p:nvPicPr>
          <p:cNvPr id="196" name="图片 195" descr="考试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7802" y="4550983"/>
            <a:ext cx="506142" cy="505333"/>
          </a:xfrm>
          <a:prstGeom prst="rect">
            <a:avLst/>
          </a:prstGeom>
        </p:spPr>
      </p:pic>
      <p:sp>
        <p:nvSpPr>
          <p:cNvPr id="197" name="椭圆 196"/>
          <p:cNvSpPr/>
          <p:nvPr>
            <p:custDataLst>
              <p:tags r:id="rId15"/>
            </p:custDataLst>
          </p:nvPr>
        </p:nvSpPr>
        <p:spPr>
          <a:xfrm>
            <a:off x="8779735" y="3171626"/>
            <a:ext cx="1146501" cy="11465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98" name="图片 197" descr="研究创新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71615" y="3464314"/>
            <a:ext cx="561931" cy="561931"/>
          </a:xfrm>
          <a:prstGeom prst="rect">
            <a:avLst/>
          </a:prstGeom>
        </p:spPr>
      </p:pic>
      <p:sp>
        <p:nvSpPr>
          <p:cNvPr id="199" name="椭圆 198"/>
          <p:cNvSpPr/>
          <p:nvPr>
            <p:custDataLst>
              <p:tags r:id="rId19"/>
            </p:custDataLst>
          </p:nvPr>
        </p:nvSpPr>
        <p:spPr>
          <a:xfrm>
            <a:off x="12848277" y="2113255"/>
            <a:ext cx="1146501" cy="1147309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4000" b="1">
              <a:solidFill>
                <a:srgbClr val="FFFFFF"/>
              </a:solidFill>
              <a:sym typeface="+mn-ea"/>
            </a:endParaRPr>
          </a:p>
        </p:txBody>
      </p:sp>
      <p:pic>
        <p:nvPicPr>
          <p:cNvPr id="200" name="图片 199" descr="优秀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140157" y="2405944"/>
            <a:ext cx="561931" cy="561931"/>
          </a:xfrm>
          <a:prstGeom prst="rect">
            <a:avLst/>
          </a:prstGeom>
        </p:spPr>
      </p:pic>
      <p:sp>
        <p:nvSpPr>
          <p:cNvPr id="201" name="正文"/>
          <p:cNvSpPr txBox="1"/>
          <p:nvPr>
            <p:custDataLst>
              <p:tags r:id="rId23"/>
            </p:custDataLst>
          </p:nvPr>
        </p:nvSpPr>
        <p:spPr>
          <a:xfrm>
            <a:off x="7772400" y="5799455"/>
            <a:ext cx="3530600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多维度健康度评分模型（</a:t>
            </a:r>
            <a:r>
              <a:rPr lang="en-US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个核心维度）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规则引擎实现风险评估（阈值判断与趋势分析）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模板化建议生成系统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02" name="标题"/>
          <p:cNvSpPr txBox="1"/>
          <p:nvPr>
            <p:custDataLst>
              <p:tags r:id="rId24"/>
            </p:custDataLst>
          </p:nvPr>
        </p:nvSpPr>
        <p:spPr>
          <a:xfrm>
            <a:off x="7824048" y="5077340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5"/>
                </a:solidFill>
                <a:uFillTx/>
                <a:latin typeface="+mn-ea"/>
                <a:sym typeface="+mn-ea"/>
              </a:rPr>
              <a:t>分析计算层</a:t>
            </a:r>
            <a:endParaRPr lang="zh-CN" altLang="en-US" sz="3200" b="1" dirty="0">
              <a:solidFill>
                <a:schemeClr val="accent5"/>
              </a:solidFill>
              <a:uFillTx/>
              <a:latin typeface="+mn-ea"/>
              <a:sym typeface="+mn-ea"/>
            </a:endParaRPr>
          </a:p>
        </p:txBody>
      </p:sp>
      <p:sp>
        <p:nvSpPr>
          <p:cNvPr id="203" name="正文"/>
          <p:cNvSpPr txBox="1"/>
          <p:nvPr>
            <p:custDataLst>
              <p:tags r:id="rId25"/>
            </p:custDataLst>
          </p:nvPr>
        </p:nvSpPr>
        <p:spPr>
          <a:xfrm>
            <a:off x="11931015" y="4686300"/>
            <a:ext cx="3643630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响应式</a:t>
            </a:r>
            <a:r>
              <a:rPr lang="en-US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界面设计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雷达图、趋势图、</a:t>
            </a: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风险卡片可视化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支持多项目对比分析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04" name="标题"/>
          <p:cNvSpPr txBox="1"/>
          <p:nvPr>
            <p:custDataLst>
              <p:tags r:id="rId26"/>
            </p:custDataLst>
          </p:nvPr>
        </p:nvSpPr>
        <p:spPr>
          <a:xfrm>
            <a:off x="11892590" y="4025436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4"/>
                </a:solidFill>
                <a:uFillTx/>
                <a:latin typeface="+mn-ea"/>
                <a:sym typeface="+mn-ea"/>
              </a:rPr>
              <a:t>展示交互层</a:t>
            </a:r>
            <a:endParaRPr lang="zh-CN" altLang="en-US" sz="3200" b="1" dirty="0">
              <a:solidFill>
                <a:schemeClr val="accent4"/>
              </a:solidFill>
              <a:uFillTx/>
              <a:latin typeface="+mn-ea"/>
              <a:sym typeface="+mn-ea"/>
            </a:endParaRPr>
          </a:p>
        </p:txBody>
      </p:sp>
      <p:sp>
        <p:nvSpPr>
          <p:cNvPr id="205" name="任意多边形: 形状 110"/>
          <p:cNvSpPr/>
          <p:nvPr>
            <p:custDataLst>
              <p:tags r:id="rId27"/>
            </p:custDataLst>
          </p:nvPr>
        </p:nvSpPr>
        <p:spPr>
          <a:xfrm rot="21420000">
            <a:off x="2146525" y="4878440"/>
            <a:ext cx="734957" cy="1671239"/>
          </a:xfrm>
          <a:custGeom>
            <a:avLst/>
            <a:gdLst>
              <a:gd name="connsiteX0" fmla="*/ 96328 w 255681"/>
              <a:gd name="connsiteY0" fmla="*/ 237363 h 581341"/>
              <a:gd name="connsiteX1" fmla="*/ 2697 w 255681"/>
              <a:gd name="connsiteY1" fmla="*/ 512445 h 581341"/>
              <a:gd name="connsiteX2" fmla="*/ 35844 w 255681"/>
              <a:gd name="connsiteY2" fmla="*/ 578644 h 581341"/>
              <a:gd name="connsiteX3" fmla="*/ 35844 w 255681"/>
              <a:gd name="connsiteY3" fmla="*/ 578644 h 581341"/>
              <a:gd name="connsiteX4" fmla="*/ 102043 w 255681"/>
              <a:gd name="connsiteY4" fmla="*/ 545497 h 581341"/>
              <a:gd name="connsiteX5" fmla="*/ 190721 w 255681"/>
              <a:gd name="connsiteY5" fmla="*/ 278987 h 581341"/>
              <a:gd name="connsiteX6" fmla="*/ 255681 w 255681"/>
              <a:gd name="connsiteY6" fmla="*/ 30385 h 581341"/>
              <a:gd name="connsiteX7" fmla="*/ 159193 w 255681"/>
              <a:gd name="connsiteY7" fmla="*/ 0 h 581341"/>
              <a:gd name="connsiteX8" fmla="*/ 96233 w 255681"/>
              <a:gd name="connsiteY8" fmla="*/ 237458 h 58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81" h="581341">
                <a:moveTo>
                  <a:pt x="96328" y="237363"/>
                </a:moveTo>
                <a:lnTo>
                  <a:pt x="2697" y="512445"/>
                </a:lnTo>
                <a:cubicBezTo>
                  <a:pt x="-6447" y="539877"/>
                  <a:pt x="8412" y="569595"/>
                  <a:pt x="35844" y="578644"/>
                </a:cubicBezTo>
                <a:lnTo>
                  <a:pt x="35844" y="578644"/>
                </a:lnTo>
                <a:cubicBezTo>
                  <a:pt x="63276" y="587788"/>
                  <a:pt x="92994" y="572929"/>
                  <a:pt x="102043" y="545497"/>
                </a:cubicBezTo>
                <a:lnTo>
                  <a:pt x="190721" y="278987"/>
                </a:lnTo>
                <a:lnTo>
                  <a:pt x="255681" y="30385"/>
                </a:lnTo>
                <a:lnTo>
                  <a:pt x="159193" y="0"/>
                </a:lnTo>
                <a:lnTo>
                  <a:pt x="96233" y="237458"/>
                </a:ln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6" name="任意多边形: 形状 111"/>
          <p:cNvSpPr/>
          <p:nvPr>
            <p:custDataLst>
              <p:tags r:id="rId28"/>
            </p:custDataLst>
          </p:nvPr>
        </p:nvSpPr>
        <p:spPr>
          <a:xfrm rot="21420000">
            <a:off x="2068905" y="3539508"/>
            <a:ext cx="1659112" cy="2261469"/>
          </a:xfrm>
          <a:custGeom>
            <a:avLst/>
            <a:gdLst>
              <a:gd name="connsiteX0" fmla="*/ 572105 w 576970"/>
              <a:gd name="connsiteY0" fmla="*/ 729710 h 786369"/>
              <a:gd name="connsiteX1" fmla="*/ 563152 w 576970"/>
              <a:gd name="connsiteY1" fmla="*/ 536448 h 786369"/>
              <a:gd name="connsiteX2" fmla="*/ 562961 w 576970"/>
              <a:gd name="connsiteY2" fmla="*/ 535972 h 786369"/>
              <a:gd name="connsiteX3" fmla="*/ 365889 w 576970"/>
              <a:gd name="connsiteY3" fmla="*/ 404717 h 786369"/>
              <a:gd name="connsiteX4" fmla="*/ 365699 w 576970"/>
              <a:gd name="connsiteY4" fmla="*/ 404241 h 786369"/>
              <a:gd name="connsiteX5" fmla="*/ 374462 w 576970"/>
              <a:gd name="connsiteY5" fmla="*/ 332327 h 786369"/>
              <a:gd name="connsiteX6" fmla="*/ 375224 w 576970"/>
              <a:gd name="connsiteY6" fmla="*/ 331851 h 786369"/>
              <a:gd name="connsiteX7" fmla="*/ 502097 w 576970"/>
              <a:gd name="connsiteY7" fmla="*/ 384048 h 786369"/>
              <a:gd name="connsiteX8" fmla="*/ 571058 w 576970"/>
              <a:gd name="connsiteY8" fmla="*/ 360807 h 786369"/>
              <a:gd name="connsiteX9" fmla="*/ 544483 w 576970"/>
              <a:gd name="connsiteY9" fmla="*/ 288131 h 786369"/>
              <a:gd name="connsiteX10" fmla="*/ 388082 w 576970"/>
              <a:gd name="connsiteY10" fmla="*/ 223742 h 786369"/>
              <a:gd name="connsiteX11" fmla="*/ 387797 w 576970"/>
              <a:gd name="connsiteY11" fmla="*/ 223171 h 786369"/>
              <a:gd name="connsiteX12" fmla="*/ 400179 w 576970"/>
              <a:gd name="connsiteY12" fmla="*/ 121349 h 786369"/>
              <a:gd name="connsiteX13" fmla="*/ 313692 w 576970"/>
              <a:gd name="connsiteY13" fmla="*/ 10954 h 786369"/>
              <a:gd name="connsiteX14" fmla="*/ 223205 w 576970"/>
              <a:gd name="connsiteY14" fmla="*/ 0 h 786369"/>
              <a:gd name="connsiteX15" fmla="*/ 222824 w 576970"/>
              <a:gd name="connsiteY15" fmla="*/ 95 h 786369"/>
              <a:gd name="connsiteX16" fmla="*/ 42515 w 576970"/>
              <a:gd name="connsiteY16" fmla="*/ 141256 h 786369"/>
              <a:gd name="connsiteX17" fmla="*/ 21465 w 576970"/>
              <a:gd name="connsiteY17" fmla="*/ 157734 h 786369"/>
              <a:gd name="connsiteX18" fmla="*/ 21275 w 576970"/>
              <a:gd name="connsiteY18" fmla="*/ 158115 h 786369"/>
              <a:gd name="connsiteX19" fmla="*/ 18417 w 576970"/>
              <a:gd name="connsiteY19" fmla="*/ 181832 h 786369"/>
              <a:gd name="connsiteX20" fmla="*/ 415 w 576970"/>
              <a:gd name="connsiteY20" fmla="*/ 330137 h 786369"/>
              <a:gd name="connsiteX21" fmla="*/ 41182 w 576970"/>
              <a:gd name="connsiteY21" fmla="*/ 390335 h 786369"/>
              <a:gd name="connsiteX22" fmla="*/ 104142 w 576970"/>
              <a:gd name="connsiteY22" fmla="*/ 345377 h 786369"/>
              <a:gd name="connsiteX23" fmla="*/ 120430 w 576970"/>
              <a:gd name="connsiteY23" fmla="*/ 211074 h 786369"/>
              <a:gd name="connsiteX24" fmla="*/ 120620 w 576970"/>
              <a:gd name="connsiteY24" fmla="*/ 210693 h 786369"/>
              <a:gd name="connsiteX25" fmla="*/ 204250 w 576970"/>
              <a:gd name="connsiteY25" fmla="*/ 145161 h 786369"/>
              <a:gd name="connsiteX26" fmla="*/ 205107 w 576970"/>
              <a:gd name="connsiteY26" fmla="*/ 145637 h 786369"/>
              <a:gd name="connsiteX27" fmla="*/ 170055 w 576970"/>
              <a:gd name="connsiteY27" fmla="*/ 434435 h 786369"/>
              <a:gd name="connsiteX28" fmla="*/ 170436 w 576970"/>
              <a:gd name="connsiteY28" fmla="*/ 435007 h 786369"/>
              <a:gd name="connsiteX29" fmla="*/ 279497 w 576970"/>
              <a:gd name="connsiteY29" fmla="*/ 473012 h 786369"/>
              <a:gd name="connsiteX30" fmla="*/ 279593 w 576970"/>
              <a:gd name="connsiteY30" fmla="*/ 473012 h 786369"/>
              <a:gd name="connsiteX31" fmla="*/ 459806 w 576970"/>
              <a:gd name="connsiteY31" fmla="*/ 593122 h 786369"/>
              <a:gd name="connsiteX32" fmla="*/ 459996 w 576970"/>
              <a:gd name="connsiteY32" fmla="*/ 593598 h 786369"/>
              <a:gd name="connsiteX33" fmla="*/ 467426 w 576970"/>
              <a:gd name="connsiteY33" fmla="*/ 735521 h 786369"/>
              <a:gd name="connsiteX34" fmla="*/ 526004 w 576970"/>
              <a:gd name="connsiteY34" fmla="*/ 786003 h 786369"/>
              <a:gd name="connsiteX35" fmla="*/ 572010 w 576970"/>
              <a:gd name="connsiteY35" fmla="*/ 729710 h 78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6970" h="786369">
                <a:moveTo>
                  <a:pt x="572105" y="729710"/>
                </a:moveTo>
                <a:lnTo>
                  <a:pt x="563152" y="536448"/>
                </a:lnTo>
                <a:cubicBezTo>
                  <a:pt x="563152" y="536448"/>
                  <a:pt x="563152" y="536162"/>
                  <a:pt x="562961" y="535972"/>
                </a:cubicBezTo>
                <a:lnTo>
                  <a:pt x="365889" y="404717"/>
                </a:lnTo>
                <a:cubicBezTo>
                  <a:pt x="365889" y="404717"/>
                  <a:pt x="365603" y="404431"/>
                  <a:pt x="365699" y="404241"/>
                </a:cubicBezTo>
                <a:lnTo>
                  <a:pt x="374462" y="332327"/>
                </a:lnTo>
                <a:cubicBezTo>
                  <a:pt x="374462" y="332327"/>
                  <a:pt x="374843" y="331756"/>
                  <a:pt x="375224" y="331851"/>
                </a:cubicBezTo>
                <a:lnTo>
                  <a:pt x="502097" y="384048"/>
                </a:lnTo>
                <a:cubicBezTo>
                  <a:pt x="527624" y="394526"/>
                  <a:pt x="558294" y="385381"/>
                  <a:pt x="571058" y="360807"/>
                </a:cubicBezTo>
                <a:cubicBezTo>
                  <a:pt x="585345" y="333089"/>
                  <a:pt x="572677" y="299752"/>
                  <a:pt x="544483" y="288131"/>
                </a:cubicBezTo>
                <a:lnTo>
                  <a:pt x="388082" y="223742"/>
                </a:lnTo>
                <a:cubicBezTo>
                  <a:pt x="388082" y="223742"/>
                  <a:pt x="387701" y="223457"/>
                  <a:pt x="387797" y="223171"/>
                </a:cubicBezTo>
                <a:lnTo>
                  <a:pt x="400179" y="121349"/>
                </a:lnTo>
                <a:cubicBezTo>
                  <a:pt x="406751" y="66961"/>
                  <a:pt x="368080" y="17621"/>
                  <a:pt x="313692" y="10954"/>
                </a:cubicBezTo>
                <a:lnTo>
                  <a:pt x="223205" y="0"/>
                </a:lnTo>
                <a:cubicBezTo>
                  <a:pt x="223205" y="0"/>
                  <a:pt x="222919" y="0"/>
                  <a:pt x="222824" y="95"/>
                </a:cubicBezTo>
                <a:lnTo>
                  <a:pt x="42515" y="141256"/>
                </a:lnTo>
                <a:lnTo>
                  <a:pt x="21465" y="157734"/>
                </a:lnTo>
                <a:cubicBezTo>
                  <a:pt x="21465" y="157734"/>
                  <a:pt x="21275" y="157925"/>
                  <a:pt x="21275" y="158115"/>
                </a:cubicBezTo>
                <a:lnTo>
                  <a:pt x="18417" y="181832"/>
                </a:lnTo>
                <a:lnTo>
                  <a:pt x="415" y="330137"/>
                </a:lnTo>
                <a:cubicBezTo>
                  <a:pt x="-2919" y="357569"/>
                  <a:pt x="14131" y="384715"/>
                  <a:pt x="41182" y="390335"/>
                </a:cubicBezTo>
                <a:cubicBezTo>
                  <a:pt x="71662" y="396716"/>
                  <a:pt x="100427" y="375666"/>
                  <a:pt x="104142" y="345377"/>
                </a:cubicBezTo>
                <a:lnTo>
                  <a:pt x="120430" y="211074"/>
                </a:lnTo>
                <a:cubicBezTo>
                  <a:pt x="120430" y="211074"/>
                  <a:pt x="120430" y="210788"/>
                  <a:pt x="120620" y="210693"/>
                </a:cubicBezTo>
                <a:lnTo>
                  <a:pt x="204250" y="145161"/>
                </a:lnTo>
                <a:cubicBezTo>
                  <a:pt x="204250" y="145161"/>
                  <a:pt x="205202" y="145161"/>
                  <a:pt x="205107" y="145637"/>
                </a:cubicBezTo>
                <a:lnTo>
                  <a:pt x="170055" y="434435"/>
                </a:lnTo>
                <a:cubicBezTo>
                  <a:pt x="170055" y="434435"/>
                  <a:pt x="170150" y="434912"/>
                  <a:pt x="170436" y="435007"/>
                </a:cubicBezTo>
                <a:lnTo>
                  <a:pt x="279497" y="473012"/>
                </a:lnTo>
                <a:lnTo>
                  <a:pt x="279593" y="473012"/>
                </a:lnTo>
                <a:cubicBezTo>
                  <a:pt x="279593" y="473012"/>
                  <a:pt x="459806" y="593122"/>
                  <a:pt x="459806" y="593122"/>
                </a:cubicBezTo>
                <a:cubicBezTo>
                  <a:pt x="459996" y="593217"/>
                  <a:pt x="459996" y="593408"/>
                  <a:pt x="459996" y="593598"/>
                </a:cubicBezTo>
                <a:lnTo>
                  <a:pt x="467426" y="735521"/>
                </a:lnTo>
                <a:cubicBezTo>
                  <a:pt x="468378" y="766001"/>
                  <a:pt x="495143" y="789623"/>
                  <a:pt x="526004" y="786003"/>
                </a:cubicBezTo>
                <a:cubicBezTo>
                  <a:pt x="553436" y="782765"/>
                  <a:pt x="572867" y="757333"/>
                  <a:pt x="572010" y="729710"/>
                </a:cubicBez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7" name="任意多边形: 形状 112"/>
          <p:cNvSpPr/>
          <p:nvPr>
            <p:custDataLst>
              <p:tags r:id="rId29"/>
            </p:custDataLst>
          </p:nvPr>
        </p:nvSpPr>
        <p:spPr>
          <a:xfrm rot="21420000">
            <a:off x="2607389" y="2870850"/>
            <a:ext cx="629848" cy="629848"/>
          </a:xfrm>
          <a:custGeom>
            <a:avLst/>
            <a:gdLst>
              <a:gd name="connsiteX0" fmla="*/ 96353 w 219089"/>
              <a:gd name="connsiteY0" fmla="*/ 218273 h 219089"/>
              <a:gd name="connsiteX1" fmla="*/ 218273 w 219089"/>
              <a:gd name="connsiteY1" fmla="*/ 122737 h 219089"/>
              <a:gd name="connsiteX2" fmla="*/ 122737 w 219089"/>
              <a:gd name="connsiteY2" fmla="*/ 817 h 219089"/>
              <a:gd name="connsiteX3" fmla="*/ 817 w 219089"/>
              <a:gd name="connsiteY3" fmla="*/ 96353 h 219089"/>
              <a:gd name="connsiteX4" fmla="*/ 96353 w 219089"/>
              <a:gd name="connsiteY4" fmla="*/ 218273 h 2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89" h="219089">
                <a:moveTo>
                  <a:pt x="96353" y="218273"/>
                </a:moveTo>
                <a:cubicBezTo>
                  <a:pt x="156360" y="225607"/>
                  <a:pt x="211034" y="182745"/>
                  <a:pt x="218273" y="122737"/>
                </a:cubicBezTo>
                <a:cubicBezTo>
                  <a:pt x="225607" y="62730"/>
                  <a:pt x="182745" y="8056"/>
                  <a:pt x="122737" y="817"/>
                </a:cubicBezTo>
                <a:cubicBezTo>
                  <a:pt x="62730" y="-6517"/>
                  <a:pt x="8056" y="36345"/>
                  <a:pt x="817" y="96353"/>
                </a:cubicBezTo>
                <a:cubicBezTo>
                  <a:pt x="-6517" y="156456"/>
                  <a:pt x="36345" y="211034"/>
                  <a:pt x="96353" y="218273"/>
                </a:cubicBez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8" name="任意多边形: 形状 99"/>
          <p:cNvSpPr/>
          <p:nvPr>
            <p:custDataLst>
              <p:tags r:id="rId30"/>
            </p:custDataLst>
          </p:nvPr>
        </p:nvSpPr>
        <p:spPr>
          <a:xfrm>
            <a:off x="11143079" y="3368099"/>
            <a:ext cx="5412324" cy="335542"/>
          </a:xfrm>
          <a:custGeom>
            <a:avLst/>
            <a:gdLst>
              <a:gd name="connsiteX0" fmla="*/ 76200 w 1325403"/>
              <a:gd name="connsiteY0" fmla="*/ 0 h 76200"/>
              <a:gd name="connsiteX1" fmla="*/ 0 w 1325403"/>
              <a:gd name="connsiteY1" fmla="*/ 76200 h 76200"/>
              <a:gd name="connsiteX2" fmla="*/ 1325404 w 1325403"/>
              <a:gd name="connsiteY2" fmla="*/ 76200 h 76200"/>
              <a:gd name="connsiteX3" fmla="*/ 1325404 w 1325403"/>
              <a:gd name="connsiteY3" fmla="*/ 0 h 76200"/>
              <a:gd name="connsiteX4" fmla="*/ 76200 w 1325403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" h="415">
                <a:moveTo>
                  <a:pt x="415" y="0"/>
                </a:moveTo>
                <a:lnTo>
                  <a:pt x="6694" y="0"/>
                </a:lnTo>
                <a:lnTo>
                  <a:pt x="6694" y="415"/>
                </a:lnTo>
                <a:lnTo>
                  <a:pt x="0" y="415"/>
                </a:lnTo>
                <a:cubicBezTo>
                  <a:pt x="162" y="253"/>
                  <a:pt x="253" y="162"/>
                  <a:pt x="415" y="0"/>
                </a:cubicBez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1" grpId="1"/>
      <p:bldP spid="203" grpId="0"/>
      <p:bldP spid="203" grpId="1"/>
      <p:bldP spid="193" grpId="0"/>
      <p:bldP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04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项目意义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Significance of the Project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项目意义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794070" y="2926258"/>
            <a:ext cx="0" cy="5909446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2209194" y="2628443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01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2209194" y="4784269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02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2209194" y="6940095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03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6"/>
            </p:custDataLst>
          </p:nvPr>
        </p:nvSpPr>
        <p:spPr>
          <a:xfrm>
            <a:off x="3385185" y="2864485"/>
            <a:ext cx="508825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对使用者（企业</a:t>
            </a:r>
            <a:r>
              <a:rPr lang="en-US" altLang="zh-CN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/</a:t>
            </a: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开发者）：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7"/>
            </p:custDataLst>
          </p:nvPr>
        </p:nvSpPr>
        <p:spPr>
          <a:xfrm>
            <a:off x="3385185" y="5020310"/>
            <a:ext cx="468947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对维护者（项目团队）：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8"/>
            </p:custDataLst>
          </p:nvPr>
        </p:nvSpPr>
        <p:spPr>
          <a:xfrm>
            <a:off x="3384883" y="7176315"/>
            <a:ext cx="3129904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对开源生态：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9"/>
            </p:custDataLst>
          </p:nvPr>
        </p:nvSpPr>
        <p:spPr>
          <a:xfrm>
            <a:off x="3385185" y="3395980"/>
            <a:ext cx="1081532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解决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如何从海量开源项目中快速、客观地甄选出可靠、健康、可持续的项目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的难题，降低技术选型和供应链风险。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3385185" y="5551805"/>
            <a:ext cx="1081532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提供清晰的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健康体检报告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，帮助发现社区运营和开发流程中的隐形问题，获得可操作的改进指导，提升项目吸引力与存活率。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1"/>
            </p:custDataLst>
          </p:nvPr>
        </p:nvSpPr>
        <p:spPr>
          <a:xfrm>
            <a:off x="3385185" y="7707630"/>
            <a:ext cx="1081595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推动开源项目评估从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凭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Star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数感觉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走向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靠数据说话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，促进开源项目质量标准的形成，引导生态向更健康、更可持续的方向发展。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94" t="-6427" r="-4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5900" y="5719796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7" y="0"/>
                </a:lnTo>
                <a:lnTo>
                  <a:pt x="9134407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95439" y="-981250"/>
            <a:ext cx="9497122" cy="9497122"/>
          </a:xfrm>
          <a:custGeom>
            <a:avLst/>
            <a:gdLst/>
            <a:ahLst/>
            <a:cxnLst/>
            <a:rect l="l" t="t" r="r" b="b"/>
            <a:pathLst>
              <a:path w="9497122" h="9497122">
                <a:moveTo>
                  <a:pt x="0" y="0"/>
                </a:moveTo>
                <a:lnTo>
                  <a:pt x="9497122" y="0"/>
                </a:lnTo>
                <a:lnTo>
                  <a:pt x="9497122" y="9497121"/>
                </a:lnTo>
                <a:lnTo>
                  <a:pt x="0" y="949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42532">
            <a:off x="-5703859" y="1424552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0" y="0"/>
                </a:moveTo>
                <a:lnTo>
                  <a:pt x="11407718" y="0"/>
                </a:lnTo>
                <a:lnTo>
                  <a:pt x="11407718" y="4685517"/>
                </a:lnTo>
                <a:lnTo>
                  <a:pt x="0" y="468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01512" flipH="1">
            <a:off x="12124535" y="1222493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11407717" y="0"/>
                </a:moveTo>
                <a:lnTo>
                  <a:pt x="0" y="0"/>
                </a:lnTo>
                <a:lnTo>
                  <a:pt x="0" y="4685517"/>
                </a:lnTo>
                <a:lnTo>
                  <a:pt x="11407717" y="4685517"/>
                </a:lnTo>
                <a:lnTo>
                  <a:pt x="11407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021992" y="7995245"/>
            <a:ext cx="20331985" cy="2546620"/>
            <a:chOff x="0" y="0"/>
            <a:chExt cx="5354926" cy="670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4926" cy="670715"/>
            </a:xfrm>
            <a:custGeom>
              <a:avLst/>
              <a:gdLst/>
              <a:ahLst/>
              <a:cxnLst/>
              <a:rect l="l" t="t" r="r" b="b"/>
              <a:pathLst>
                <a:path w="5354926" h="670715">
                  <a:moveTo>
                    <a:pt x="0" y="0"/>
                  </a:moveTo>
                  <a:lnTo>
                    <a:pt x="5354926" y="0"/>
                  </a:lnTo>
                  <a:lnTo>
                    <a:pt x="5354926" y="670715"/>
                  </a:lnTo>
                  <a:lnTo>
                    <a:pt x="0" y="670715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54926" cy="70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917127" y="8725421"/>
            <a:ext cx="6453746" cy="594042"/>
            <a:chOff x="0" y="0"/>
            <a:chExt cx="1699752" cy="156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752" cy="156456"/>
            </a:xfrm>
            <a:custGeom>
              <a:avLst/>
              <a:gdLst/>
              <a:ahLst/>
              <a:cxnLst/>
              <a:rect l="l" t="t" r="r" b="b"/>
              <a:pathLst>
                <a:path w="1699752" h="156456">
                  <a:moveTo>
                    <a:pt x="0" y="0"/>
                  </a:moveTo>
                  <a:lnTo>
                    <a:pt x="1699752" y="0"/>
                  </a:lnTo>
                  <a:lnTo>
                    <a:pt x="1699752" y="156456"/>
                  </a:lnTo>
                  <a:lnTo>
                    <a:pt x="0" y="156456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9752" cy="194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2686" y="1287723"/>
            <a:ext cx="15622628" cy="27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0"/>
              </a:lnSpc>
              <a:spcBef>
                <a:spcPct val="0"/>
              </a:spcBef>
            </a:pPr>
            <a:r>
              <a:rPr lang="en-US" sz="16275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感谢您的观看</a:t>
            </a:r>
            <a:endParaRPr lang="en-US" sz="16275" i="1">
              <a:solidFill>
                <a:schemeClr val="bg1"/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89325" y="4152900"/>
            <a:ext cx="11538585" cy="121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5"/>
              </a:lnSpc>
              <a:spcBef>
                <a:spcPct val="0"/>
              </a:spcBef>
            </a:pPr>
            <a:r>
              <a:rPr lang="en-US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- OpenHealth</a:t>
            </a:r>
            <a:r>
              <a:rPr lang="zh-CN" altLang="en-US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开源项目智能健康助手</a:t>
            </a:r>
            <a:r>
              <a:rPr lang="en-US" altLang="zh-CN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 -</a:t>
            </a:r>
            <a:endParaRPr lang="en-US" altLang="zh-CN" sz="4800" spc="359">
              <a:solidFill>
                <a:schemeClr val="bg1"/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91994" y="8799968"/>
            <a:ext cx="5084963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zh-CN" altLang="en-US" sz="2310" spc="122">
                <a:solidFill>
                  <a:srgbClr val="FFFFFF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负责人：单馨冉</a:t>
            </a:r>
            <a:endParaRPr lang="zh-CN" altLang="en-US" sz="2310" spc="122">
              <a:solidFill>
                <a:srgbClr val="FFFFFF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"/>
            <a:stretch>
              <a:fillRect l="-185485" r="-9276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6127708" y="-2680100"/>
            <a:ext cx="11616610" cy="15740141"/>
            <a:chOff x="0" y="0"/>
            <a:chExt cx="3059519" cy="4145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9518" cy="4145552"/>
            </a:xfrm>
            <a:custGeom>
              <a:avLst/>
              <a:gdLst/>
              <a:ahLst/>
              <a:cxnLst/>
              <a:rect l="l" t="t" r="r" b="b"/>
              <a:pathLst>
                <a:path w="3059518" h="4145552">
                  <a:moveTo>
                    <a:pt x="0" y="0"/>
                  </a:moveTo>
                  <a:lnTo>
                    <a:pt x="3059518" y="0"/>
                  </a:lnTo>
                  <a:lnTo>
                    <a:pt x="3059518" y="4145552"/>
                  </a:lnTo>
                  <a:lnTo>
                    <a:pt x="0" y="4145552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59519" cy="4183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51712" y="885825"/>
            <a:ext cx="2998715" cy="13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5"/>
              </a:lnSpc>
              <a:spcBef>
                <a:spcPct val="0"/>
              </a:spcBef>
            </a:pPr>
            <a:r>
              <a:rPr lang="en-US" sz="7755" i="1">
                <a:solidFill>
                  <a:schemeClr val="accent1">
                    <a:lumMod val="20000"/>
                    <a:lumOff val="80000"/>
                  </a:schemeClr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目录</a:t>
            </a:r>
            <a:endParaRPr lang="en-US" sz="7755" i="1">
              <a:solidFill>
                <a:schemeClr val="accent1">
                  <a:lumMod val="20000"/>
                  <a:lumOff val="80000"/>
                </a:schemeClr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68759" y="1139921"/>
            <a:ext cx="7102119" cy="10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5"/>
              </a:lnSpc>
              <a:spcBef>
                <a:spcPct val="0"/>
              </a:spcBef>
            </a:pPr>
            <a:r>
              <a:rPr lang="en-US" sz="6225" b="1" i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CONTENTS</a:t>
            </a:r>
            <a:endParaRPr lang="en-US" sz="6225" b="1" i="1">
              <a:solidFill>
                <a:schemeClr val="accent1">
                  <a:lumMod val="20000"/>
                  <a:lumOff val="80000"/>
                </a:schemeClr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grpSp>
        <p:nvGrpSpPr>
          <p:cNvPr id="8" name="Group 8"/>
          <p:cNvGrpSpPr/>
          <p:nvPr>
            <p:custDataLst>
              <p:tags r:id="rId2"/>
            </p:custDataLst>
          </p:nvPr>
        </p:nvGrpSpPr>
        <p:grpSpPr>
          <a:xfrm rot="0">
            <a:off x="8141388" y="2566263"/>
            <a:ext cx="8551545" cy="1490505"/>
            <a:chOff x="0" y="-74797"/>
            <a:chExt cx="11402059" cy="1987340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10" name="Freeform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2" name="TextBox 12"/>
            <p:cNvSpPr txBox="1"/>
            <p:nvPr>
              <p:custDataLst>
                <p:tags r:id="rId4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01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13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4025247" y="36365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项目信息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15" name="AutoShape 15"/>
            <p:cNvSpPr/>
            <p:nvPr>
              <p:custDataLst>
                <p:tags r:id="rId6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>
            <p:custDataLst>
              <p:tags r:id="rId7"/>
            </p:custDataLst>
          </p:nvPr>
        </p:nvGrpSpPr>
        <p:grpSpPr>
          <a:xfrm rot="0">
            <a:off x="8141388" y="4237030"/>
            <a:ext cx="8551545" cy="1490505"/>
            <a:chOff x="0" y="-74797"/>
            <a:chExt cx="11402059" cy="1987340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18" name="Freeform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02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1" name="TextBox 21"/>
            <p:cNvSpPr txBox="1"/>
            <p:nvPr>
              <p:custDataLst>
                <p:tags r:id="rId10"/>
              </p:custDataLst>
            </p:nvPr>
          </p:nvSpPr>
          <p:spPr>
            <a:xfrm>
              <a:off x="4025247" y="29507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功能设计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3" name="AutoShape 23"/>
            <p:cNvSpPr/>
            <p:nvPr>
              <p:custDataLst>
                <p:tags r:id="rId11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>
            <p:custDataLst>
              <p:tags r:id="rId12"/>
            </p:custDataLst>
          </p:nvPr>
        </p:nvGrpSpPr>
        <p:grpSpPr>
          <a:xfrm rot="0">
            <a:off x="8141388" y="5909563"/>
            <a:ext cx="8551545" cy="1490505"/>
            <a:chOff x="0" y="-74797"/>
            <a:chExt cx="11402059" cy="198734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26" name="Freeform 26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>
              <p:custDataLst>
                <p:tags r:id="rId14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03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15"/>
              </p:custDataLst>
            </p:nvPr>
          </p:nvSpPr>
          <p:spPr>
            <a:xfrm>
              <a:off x="4025247" y="358572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技术实现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1" name="AutoShape 31"/>
            <p:cNvSpPr/>
            <p:nvPr>
              <p:custDataLst>
                <p:tags r:id="rId16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2" name="Group 32"/>
          <p:cNvGrpSpPr/>
          <p:nvPr>
            <p:custDataLst>
              <p:tags r:id="rId17"/>
            </p:custDataLst>
          </p:nvPr>
        </p:nvGrpSpPr>
        <p:grpSpPr>
          <a:xfrm rot="0">
            <a:off x="8141388" y="7582095"/>
            <a:ext cx="8551545" cy="1490505"/>
            <a:chOff x="0" y="-74797"/>
            <a:chExt cx="11402059" cy="1987340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34" name="Freeform 34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6" name="TextBox 36"/>
            <p:cNvSpPr txBox="1"/>
            <p:nvPr>
              <p:custDataLst>
                <p:tags r:id="rId19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04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7" name="TextBox 37"/>
            <p:cNvSpPr txBox="1"/>
            <p:nvPr>
              <p:custDataLst>
                <p:tags r:id="rId20"/>
              </p:custDataLst>
            </p:nvPr>
          </p:nvSpPr>
          <p:spPr>
            <a:xfrm>
              <a:off x="4025247" y="33317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项目意义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9" name="AutoShape 39"/>
            <p:cNvSpPr/>
            <p:nvPr>
              <p:custDataLst>
                <p:tags r:id="rId21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01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项目信息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10600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Project Information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33470" y="80034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基本信息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pic>
        <p:nvPicPr>
          <p:cNvPr id="38" name="图片 37" descr="生成健康评估平台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71900"/>
            <a:ext cx="7574280" cy="4562475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55" name="组合 54"/>
          <p:cNvGrpSpPr/>
          <p:nvPr/>
        </p:nvGrpSpPr>
        <p:grpSpPr>
          <a:xfrm>
            <a:off x="8305800" y="1720215"/>
            <a:ext cx="9337040" cy="6960870"/>
            <a:chOff x="12840" y="1968"/>
            <a:chExt cx="14704" cy="10962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12840" y="1968"/>
              <a:ext cx="14704" cy="10962"/>
              <a:chOff x="0" y="0"/>
              <a:chExt cx="2459222" cy="16760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59222" cy="1676009"/>
              </a:xfrm>
              <a:custGeom>
                <a:avLst/>
                <a:gdLst/>
                <a:ahLst/>
                <a:cxnLst/>
                <a:rect l="l" t="t" r="r" b="b"/>
                <a:pathLst>
                  <a:path w="2459222" h="1676009">
                    <a:moveTo>
                      <a:pt x="47261" y="0"/>
                    </a:moveTo>
                    <a:lnTo>
                      <a:pt x="2411961" y="0"/>
                    </a:lnTo>
                    <a:cubicBezTo>
                      <a:pt x="2438062" y="0"/>
                      <a:pt x="2459222" y="21159"/>
                      <a:pt x="2459222" y="47261"/>
                    </a:cubicBezTo>
                    <a:lnTo>
                      <a:pt x="2459222" y="1628748"/>
                    </a:lnTo>
                    <a:cubicBezTo>
                      <a:pt x="2459222" y="1641282"/>
                      <a:pt x="2454242" y="1653303"/>
                      <a:pt x="2445379" y="1662166"/>
                    </a:cubicBezTo>
                    <a:cubicBezTo>
                      <a:pt x="2436516" y="1671029"/>
                      <a:pt x="2424495" y="1676009"/>
                      <a:pt x="2411961" y="1676009"/>
                    </a:cubicBezTo>
                    <a:lnTo>
                      <a:pt x="47261" y="1676009"/>
                    </a:lnTo>
                    <a:cubicBezTo>
                      <a:pt x="21159" y="1676009"/>
                      <a:pt x="0" y="1654849"/>
                      <a:pt x="0" y="1628748"/>
                    </a:cubicBezTo>
                    <a:lnTo>
                      <a:pt x="0" y="47261"/>
                    </a:lnTo>
                    <a:cubicBezTo>
                      <a:pt x="0" y="21159"/>
                      <a:pt x="21159" y="0"/>
                      <a:pt x="4726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459222" cy="1714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394" y="2580"/>
              <a:ext cx="12990" cy="780"/>
              <a:chOff x="1094" y="6167"/>
              <a:chExt cx="12990" cy="780"/>
            </a:xfrm>
          </p:grpSpPr>
          <p:grpSp>
            <p:nvGrpSpPr>
              <p:cNvPr id="16" name="Group 16"/>
              <p:cNvGrpSpPr/>
              <p:nvPr/>
            </p:nvGrpSpPr>
            <p:grpSpPr>
              <a:xfrm rot="0">
                <a:off x="1094" y="6466"/>
                <a:ext cx="214" cy="214"/>
                <a:chOff x="0" y="0"/>
                <a:chExt cx="812800" cy="812800"/>
              </a:xfrm>
            </p:grpSpPr>
            <p:sp>
              <p:nvSpPr>
                <p:cNvPr id="17" name="Freeform 1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</p:sp>
            <p:sp>
              <p:nvSpPr>
                <p:cNvPr id="18" name="TextBox 18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1620" y="6167"/>
                <a:ext cx="12464" cy="7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项目名称：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OpenHealth-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开源项目智能健康助手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3394" y="3900"/>
              <a:ext cx="12990" cy="2404"/>
              <a:chOff x="688" y="6296"/>
              <a:chExt cx="12990" cy="2404"/>
            </a:xfrm>
          </p:grpSpPr>
          <p:grpSp>
            <p:nvGrpSpPr>
              <p:cNvPr id="41" name="Group 16"/>
              <p:cNvGrpSpPr/>
              <p:nvPr/>
            </p:nvGrpSpPr>
            <p:grpSpPr>
              <a:xfrm rot="0">
                <a:off x="688" y="6476"/>
                <a:ext cx="247" cy="2224"/>
                <a:chOff x="-1542074" y="37981"/>
                <a:chExt cx="937905" cy="8446806"/>
              </a:xfrm>
            </p:grpSpPr>
            <p:sp>
              <p:nvSpPr>
                <p:cNvPr id="42" name="Freeform 17"/>
                <p:cNvSpPr/>
                <p:nvPr/>
              </p:nvSpPr>
              <p:spPr>
                <a:xfrm>
                  <a:off x="-1542074" y="37981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3" name="TextBox 18"/>
                <p:cNvSpPr txBox="1"/>
                <p:nvPr/>
              </p:nvSpPr>
              <p:spPr>
                <a:xfrm>
                  <a:off x="-1264569" y="7786287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44" name="TextBox 26"/>
              <p:cNvSpPr txBox="1"/>
              <p:nvPr/>
            </p:nvSpPr>
            <p:spPr>
              <a:xfrm>
                <a:off x="1214" y="6296"/>
                <a:ext cx="12464" cy="23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项目定位：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一个为开源项目维护者、使用者及企业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提供</a:t>
                </a:r>
                <a:r>
                  <a:rPr lang="zh-CN" altLang="en-US" sz="2800" b="1" u="sng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自动化、量化、可视化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健康度评估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与改进建议的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Web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工具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3320" y="6120"/>
              <a:ext cx="13064" cy="3902"/>
              <a:chOff x="604" y="5211"/>
              <a:chExt cx="13064" cy="3902"/>
            </a:xfrm>
          </p:grpSpPr>
          <p:grpSp>
            <p:nvGrpSpPr>
              <p:cNvPr id="46" name="Group 16"/>
              <p:cNvGrpSpPr/>
              <p:nvPr/>
            </p:nvGrpSpPr>
            <p:grpSpPr>
              <a:xfrm rot="0">
                <a:off x="604" y="5606"/>
                <a:ext cx="322" cy="214"/>
                <a:chOff x="-1861124" y="-3266393"/>
                <a:chExt cx="1222771" cy="812800"/>
              </a:xfrm>
            </p:grpSpPr>
            <p:sp>
              <p:nvSpPr>
                <p:cNvPr id="47" name="Freeform 17"/>
                <p:cNvSpPr/>
                <p:nvPr/>
              </p:nvSpPr>
              <p:spPr>
                <a:xfrm>
                  <a:off x="-1861124" y="-3266393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8" name="TextBox 18"/>
                <p:cNvSpPr txBox="1"/>
                <p:nvPr/>
              </p:nvSpPr>
              <p:spPr>
                <a:xfrm>
                  <a:off x="-1298753" y="-315233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49" name="TextBox 26"/>
              <p:cNvSpPr txBox="1"/>
              <p:nvPr/>
            </p:nvSpPr>
            <p:spPr>
              <a:xfrm>
                <a:off x="1204" y="5211"/>
                <a:ext cx="12464" cy="39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技术栈：</a:t>
                </a:r>
                <a:endPara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后端：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Python Flask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框架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前端：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HTML/CSS/JS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数据源：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OpenDigger API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知识库：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MaxKB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3340" y="10321"/>
              <a:ext cx="12970" cy="2341"/>
              <a:chOff x="1114" y="6466"/>
              <a:chExt cx="12970" cy="2341"/>
            </a:xfrm>
          </p:grpSpPr>
          <p:grpSp>
            <p:nvGrpSpPr>
              <p:cNvPr id="51" name="Group 16"/>
              <p:cNvGrpSpPr/>
              <p:nvPr/>
            </p:nvGrpSpPr>
            <p:grpSpPr>
              <a:xfrm rot="0">
                <a:off x="1114" y="6744"/>
                <a:ext cx="214" cy="304"/>
                <a:chOff x="75964" y="1055880"/>
                <a:chExt cx="812800" cy="1154395"/>
              </a:xfrm>
            </p:grpSpPr>
            <p:sp>
              <p:nvSpPr>
                <p:cNvPr id="52" name="Freeform 17"/>
                <p:cNvSpPr/>
                <p:nvPr/>
              </p:nvSpPr>
              <p:spPr>
                <a:xfrm>
                  <a:off x="75964" y="105588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</p:sp>
            <p:sp>
              <p:nvSpPr>
                <p:cNvPr id="53" name="TextBox 18"/>
                <p:cNvSpPr txBox="1"/>
                <p:nvPr/>
              </p:nvSpPr>
              <p:spPr>
                <a:xfrm>
                  <a:off x="76200" y="1511775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54" name="TextBox 26"/>
              <p:cNvSpPr txBox="1"/>
              <p:nvPr/>
            </p:nvSpPr>
            <p:spPr>
              <a:xfrm>
                <a:off x="1620" y="6466"/>
                <a:ext cx="12464" cy="23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核心目标：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将抽象的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“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项目好坏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”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转化为具体的数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据和可执行的建议，降低开源项目的评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估与维护门槛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核心创新点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19" name="矩形 318"/>
          <p:cNvSpPr/>
          <p:nvPr>
            <p:custDataLst>
              <p:tags r:id="rId3"/>
            </p:custDataLst>
          </p:nvPr>
        </p:nvSpPr>
        <p:spPr>
          <a:xfrm>
            <a:off x="12251840" y="3081462"/>
            <a:ext cx="3960273" cy="5950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一体化解决方案</a:t>
            </a:r>
            <a:endParaRPr lang="zh-CN" altLang="en-US" sz="2800" b="1">
              <a:solidFill>
                <a:schemeClr val="accent4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20" name="任意多边形 319"/>
          <p:cNvSpPr/>
          <p:nvPr>
            <p:custDataLst>
              <p:tags r:id="rId4"/>
            </p:custDataLst>
          </p:nvPr>
        </p:nvSpPr>
        <p:spPr>
          <a:xfrm>
            <a:off x="6793198" y="4111048"/>
            <a:ext cx="850902" cy="2991085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4">
                  <a:alpha val="100000"/>
                </a:schemeClr>
              </a:gs>
              <a:gs pos="0">
                <a:schemeClr val="accent4">
                  <a:lumMod val="60000"/>
                  <a:lumOff val="40000"/>
                  <a:alpha val="100000"/>
                </a:schemeClr>
              </a:gs>
              <a:gs pos="81000">
                <a:schemeClr val="accent4"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1" name="任意多边形 320"/>
          <p:cNvSpPr/>
          <p:nvPr>
            <p:custDataLst>
              <p:tags r:id="rId5"/>
            </p:custDataLst>
          </p:nvPr>
        </p:nvSpPr>
        <p:spPr>
          <a:xfrm>
            <a:off x="8136101" y="3326020"/>
            <a:ext cx="1235326" cy="4560254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5">
                  <a:alpha val="100000"/>
                </a:schemeClr>
              </a:gs>
              <a:gs pos="0">
                <a:schemeClr val="accent5">
                  <a:lumMod val="60000"/>
                  <a:lumOff val="40000"/>
                  <a:alpha val="100000"/>
                </a:schemeClr>
              </a:gs>
              <a:gs pos="100000">
                <a:schemeClr val="accent5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rgbClr val="F5F8FF"/>
                </a:gs>
                <a:gs pos="71000">
                  <a:schemeClr val="accent5">
                    <a:lumMod val="20000"/>
                    <a:lumOff val="8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3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2" name="任意多边形 321"/>
          <p:cNvSpPr/>
          <p:nvPr>
            <p:custDataLst>
              <p:tags r:id="rId6"/>
            </p:custDataLst>
          </p:nvPr>
        </p:nvSpPr>
        <p:spPr>
          <a:xfrm>
            <a:off x="9833223" y="2751610"/>
            <a:ext cx="1397188" cy="5488716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54000">
                <a:schemeClr val="accent4">
                  <a:alpha val="100000"/>
                </a:schemeClr>
              </a:gs>
              <a:gs pos="0">
                <a:schemeClr val="accent4">
                  <a:lumMod val="60000"/>
                  <a:lumOff val="40000"/>
                  <a:alpha val="100000"/>
                </a:schemeClr>
              </a:gs>
              <a:gs pos="81000">
                <a:schemeClr val="accent4"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36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3" name="任意多边形 322"/>
          <p:cNvSpPr/>
          <p:nvPr>
            <p:custDataLst>
              <p:tags r:id="rId7"/>
            </p:custDataLst>
          </p:nvPr>
        </p:nvSpPr>
        <p:spPr>
          <a:xfrm>
            <a:off x="1843694" y="5762043"/>
            <a:ext cx="4614441" cy="474347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4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4" name="任意多边形 323"/>
          <p:cNvSpPr/>
          <p:nvPr>
            <p:custDataLst>
              <p:tags r:id="rId8"/>
            </p:custDataLst>
          </p:nvPr>
        </p:nvSpPr>
        <p:spPr>
          <a:xfrm>
            <a:off x="11296229" y="3769884"/>
            <a:ext cx="5066074" cy="898113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4">
                    <a:alpha val="7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5" name="矩形 324"/>
          <p:cNvSpPr/>
          <p:nvPr>
            <p:custDataLst>
              <p:tags r:id="rId9"/>
            </p:custDataLst>
          </p:nvPr>
        </p:nvSpPr>
        <p:spPr>
          <a:xfrm>
            <a:off x="2108271" y="5125840"/>
            <a:ext cx="3958623" cy="5289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</a:rPr>
              <a:t>量化评估模型</a:t>
            </a:r>
            <a:endParaRPr lang="zh-CN" altLang="en-US" sz="28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26" name="任意多边形 325"/>
          <p:cNvSpPr/>
          <p:nvPr>
            <p:custDataLst>
              <p:tags r:id="rId10"/>
            </p:custDataLst>
          </p:nvPr>
        </p:nvSpPr>
        <p:spPr>
          <a:xfrm>
            <a:off x="2887207" y="3173715"/>
            <a:ext cx="4943178" cy="848890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chemeClr val="accent5"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7" name="矩形 326"/>
          <p:cNvSpPr/>
          <p:nvPr>
            <p:custDataLst>
              <p:tags r:id="rId11"/>
            </p:custDataLst>
          </p:nvPr>
        </p:nvSpPr>
        <p:spPr>
          <a:xfrm>
            <a:off x="1915931" y="3243340"/>
            <a:ext cx="4767702" cy="18182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采用可解释、可配置的规则引擎进行风险判断与建议生成，确保结果透明、可控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28" name="椭圆 327"/>
          <p:cNvSpPr/>
          <p:nvPr>
            <p:custDataLst>
              <p:tags r:id="rId12"/>
            </p:custDataLst>
          </p:nvPr>
        </p:nvSpPr>
        <p:spPr>
          <a:xfrm>
            <a:off x="3053438" y="6682842"/>
            <a:ext cx="12252099" cy="2599917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4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9" name="椭圆 328"/>
          <p:cNvSpPr/>
          <p:nvPr>
            <p:custDataLst>
              <p:tags r:id="rId13"/>
            </p:custDataLst>
          </p:nvPr>
        </p:nvSpPr>
        <p:spPr>
          <a:xfrm>
            <a:off x="4419839" y="6682842"/>
            <a:ext cx="9519544" cy="1899638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4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0" name="矩形 329"/>
          <p:cNvSpPr/>
          <p:nvPr>
            <p:custDataLst>
              <p:tags r:id="rId14"/>
            </p:custDataLst>
          </p:nvPr>
        </p:nvSpPr>
        <p:spPr>
          <a:xfrm>
            <a:off x="1783642" y="5826447"/>
            <a:ext cx="4282840" cy="23150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首创性地定义并量化“开源项目健康度”的五个核心维度，蒋主管感受转化为客观分数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31" name="矩形 330"/>
          <p:cNvSpPr/>
          <p:nvPr>
            <p:custDataLst>
              <p:tags r:id="rId15"/>
            </p:custDataLst>
          </p:nvPr>
        </p:nvSpPr>
        <p:spPr>
          <a:xfrm>
            <a:off x="12251840" y="3873452"/>
            <a:ext cx="4334189" cy="37345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集数据获取、分析计算、风险评估、可视化展示、改进建议为一体，为用户提供“分析</a:t>
            </a:r>
            <a:r>
              <a:rPr lang="en-US" altLang="zh-CN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→</a:t>
            </a: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诊断</a:t>
            </a:r>
            <a:r>
              <a:rPr lang="en-US" altLang="zh-CN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→</a:t>
            </a: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处方”的完整闭环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32" name="矩形 331"/>
          <p:cNvSpPr/>
          <p:nvPr>
            <p:custDataLst>
              <p:tags r:id="rId16"/>
            </p:custDataLst>
          </p:nvPr>
        </p:nvSpPr>
        <p:spPr>
          <a:xfrm>
            <a:off x="2724457" y="2582768"/>
            <a:ext cx="3958623" cy="5289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规则驱动的</a:t>
            </a:r>
            <a:r>
              <a:rPr lang="zh-CN" alt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轻量级</a:t>
            </a:r>
            <a:r>
              <a:rPr lang="en-US" altLang="zh-CN" sz="2800" b="1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endParaRPr lang="en-US" altLang="zh-CN" sz="2800" b="1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02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功能设计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Function Design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804784" y="2626485"/>
            <a:ext cx="21557748" cy="3671573"/>
            <a:chOff x="0" y="0"/>
            <a:chExt cx="3339859" cy="568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9859" cy="568823"/>
            </a:xfrm>
            <a:custGeom>
              <a:avLst/>
              <a:gdLst/>
              <a:ahLst/>
              <a:cxnLst/>
              <a:rect l="l" t="t" r="r" b="b"/>
              <a:pathLst>
                <a:path w="3339859" h="568823">
                  <a:moveTo>
                    <a:pt x="0" y="0"/>
                  </a:moveTo>
                  <a:lnTo>
                    <a:pt x="3339859" y="0"/>
                  </a:lnTo>
                  <a:lnTo>
                    <a:pt x="3339859" y="568823"/>
                  </a:lnTo>
                  <a:lnTo>
                    <a:pt x="0" y="568823"/>
                  </a:lnTo>
                  <a:close/>
                </a:path>
              </a:pathLst>
            </a:custGeom>
            <a:blipFill>
              <a:blip r:embed="rId3"/>
              <a:stretch>
                <a:fillRect t="-145595" b="-145595"/>
              </a:stretch>
            </a:blipFill>
            <a:ln w="9525" cap="sq">
              <a:solidFill>
                <a:srgbClr val="00FFFF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208899" y="1939753"/>
            <a:ext cx="3671573" cy="5045037"/>
            <a:chOff x="0" y="0"/>
            <a:chExt cx="966999" cy="13287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6999" cy="1328734"/>
            </a:xfrm>
            <a:custGeom>
              <a:avLst/>
              <a:gdLst/>
              <a:ahLst/>
              <a:cxnLst/>
              <a:rect l="l" t="t" r="r" b="b"/>
              <a:pathLst>
                <a:path w="966999" h="1328734">
                  <a:moveTo>
                    <a:pt x="0" y="0"/>
                  </a:moveTo>
                  <a:lnTo>
                    <a:pt x="966999" y="0"/>
                  </a:lnTo>
                  <a:lnTo>
                    <a:pt x="966999" y="1328734"/>
                  </a:lnTo>
                  <a:lnTo>
                    <a:pt x="0" y="1328734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66999" cy="1366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191684" y="1939753"/>
            <a:ext cx="3671573" cy="5045037"/>
            <a:chOff x="0" y="0"/>
            <a:chExt cx="966999" cy="13287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6999" cy="1328734"/>
            </a:xfrm>
            <a:custGeom>
              <a:avLst/>
              <a:gdLst/>
              <a:ahLst/>
              <a:cxnLst/>
              <a:rect l="l" t="t" r="r" b="b"/>
              <a:pathLst>
                <a:path w="966999" h="1328734">
                  <a:moveTo>
                    <a:pt x="0" y="0"/>
                  </a:moveTo>
                  <a:lnTo>
                    <a:pt x="966999" y="0"/>
                  </a:lnTo>
                  <a:lnTo>
                    <a:pt x="966999" y="1328734"/>
                  </a:lnTo>
                  <a:lnTo>
                    <a:pt x="0" y="1328734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6999" cy="1366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068787" y="5948665"/>
            <a:ext cx="3766919" cy="698786"/>
            <a:chOff x="0" y="0"/>
            <a:chExt cx="219076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260540" y="5948665"/>
            <a:ext cx="3766919" cy="698786"/>
            <a:chOff x="0" y="0"/>
            <a:chExt cx="2190766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2532410" y="5948665"/>
            <a:ext cx="3766919" cy="698786"/>
            <a:chOff x="0" y="0"/>
            <a:chExt cx="2190766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87295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1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79048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2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850917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3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68787" y="7114175"/>
            <a:ext cx="3683770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健康度评分</a:t>
            </a:r>
            <a:endParaRPr lang="zh-CN" altLang="en-US" sz="36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雷达图可视化展示</a:t>
            </a:r>
            <a:endParaRPr lang="zh-CN" altLang="en-US" sz="280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60590" y="7113905"/>
            <a:ext cx="401828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风险评估</a:t>
            </a:r>
            <a:endParaRPr lang="zh-CN" altLang="en-US" sz="3600" b="1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颜色标识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+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描述性文字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32360" y="7113905"/>
            <a:ext cx="4770755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改进建议</a:t>
            </a:r>
            <a:endParaRPr lang="zh-CN" altLang="en-US" sz="3600" b="1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具体、可操作、针对性强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健康度评分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3967214" y="6654786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项目成熟度</a:t>
            </a:r>
            <a:endParaRPr lang="zh-CN" altLang="en-US" sz="3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4"/>
            </p:custDataLst>
          </p:nvPr>
        </p:nvSpPr>
        <p:spPr>
          <a:xfrm>
            <a:off x="2392254" y="6829424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1"/>
                </a:solidFill>
                <a:effectLst/>
                <a:latin typeface="+mn-ea"/>
                <a:cs typeface="+mn-ea"/>
                <a:sym typeface="+mn-ea"/>
              </a:rPr>
              <a:t>活跃度</a:t>
            </a:r>
            <a:endParaRPr lang="zh-CN" altLang="en-US" sz="3600" b="1">
              <a:solidFill>
                <a:schemeClr val="accent1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5"/>
            </p:custDataLst>
          </p:nvPr>
        </p:nvSpPr>
        <p:spPr>
          <a:xfrm>
            <a:off x="2392254" y="7698089"/>
            <a:ext cx="2584278" cy="11835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最近</a:t>
            </a: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30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天提交次数、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Issue/PR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创建频率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6"/>
            </p:custDataLst>
          </p:nvPr>
        </p:nvSpPr>
        <p:spPr>
          <a:xfrm>
            <a:off x="13967214" y="7510783"/>
            <a:ext cx="2584278" cy="11835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项目年龄、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Star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数、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版本发布频率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4222784" y="4516604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响应效率</a:t>
            </a:r>
            <a:endParaRPr lang="zh-CN" altLang="en-US" sz="36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8"/>
            </p:custDataLst>
          </p:nvPr>
        </p:nvSpPr>
        <p:spPr>
          <a:xfrm>
            <a:off x="3739515" y="5385435"/>
            <a:ext cx="3067685" cy="1183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Issue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平均响应时间、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PR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合并时间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9"/>
            </p:custDataLst>
          </p:nvPr>
        </p:nvSpPr>
        <p:spPr>
          <a:xfrm>
            <a:off x="12367423" y="4521128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社区参与</a:t>
            </a:r>
            <a:endParaRPr lang="zh-CN" altLang="en-US" sz="36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0"/>
            </p:custDataLst>
          </p:nvPr>
        </p:nvSpPr>
        <p:spPr>
          <a:xfrm>
            <a:off x="12367423" y="5377125"/>
            <a:ext cx="2584278" cy="11835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Issue/PR</a:t>
            </a: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评论数、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讨论活跃度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8" name="肘形连接符 37"/>
          <p:cNvCxnSpPr/>
          <p:nvPr>
            <p:custDataLst>
              <p:tags r:id="rId11"/>
            </p:custDataLst>
          </p:nvPr>
        </p:nvCxnSpPr>
        <p:spPr>
          <a:xfrm>
            <a:off x="5325808" y="7594935"/>
            <a:ext cx="655118" cy="1928255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椭圆 38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5223559" y="7543358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0" name="肘形连接符 39"/>
          <p:cNvCxnSpPr/>
          <p:nvPr>
            <p:custDataLst>
              <p:tags r:id="rId13"/>
            </p:custDataLst>
          </p:nvPr>
        </p:nvCxnSpPr>
        <p:spPr>
          <a:xfrm>
            <a:off x="7135526" y="5326453"/>
            <a:ext cx="435237" cy="2279340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椭圆 40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033277" y="5274876"/>
            <a:ext cx="102249" cy="102249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2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2" name="肘形连接符 41"/>
          <p:cNvCxnSpPr/>
          <p:nvPr>
            <p:custDataLst>
              <p:tags r:id="rId15"/>
            </p:custDataLst>
          </p:nvPr>
        </p:nvCxnSpPr>
        <p:spPr>
          <a:xfrm rot="16200000">
            <a:off x="12346611" y="8355921"/>
            <a:ext cx="2130944" cy="511245"/>
          </a:xfrm>
          <a:prstGeom prst="bentConnector3">
            <a:avLst>
              <a:gd name="adj1" fmla="val 98450"/>
            </a:avLst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 flipH="1">
            <a:off x="13617033" y="7546072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9" name="肘形连接符 48"/>
          <p:cNvCxnSpPr/>
          <p:nvPr>
            <p:custDataLst>
              <p:tags r:id="rId17"/>
            </p:custDataLst>
          </p:nvPr>
        </p:nvCxnSpPr>
        <p:spPr>
          <a:xfrm rot="16200000">
            <a:off x="10742295" y="6094678"/>
            <a:ext cx="2092035" cy="571871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椭圆 49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 flipH="1">
            <a:off x="12074248" y="5283019"/>
            <a:ext cx="101344" cy="102249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2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45" name="肘形连接符 144"/>
          <p:cNvCxnSpPr/>
          <p:nvPr>
            <p:custDataLst>
              <p:tags r:id="rId19"/>
            </p:custDataLst>
          </p:nvPr>
        </p:nvCxnSpPr>
        <p:spPr>
          <a:xfrm flipH="1">
            <a:off x="10150517" y="3911253"/>
            <a:ext cx="55196" cy="2224144"/>
          </a:xfrm>
          <a:prstGeom prst="bentConnector4">
            <a:avLst>
              <a:gd name="adj1" fmla="val 98360"/>
              <a:gd name="adj2" fmla="val 51139"/>
            </a:avLst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椭圆 145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10103465" y="3859676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4" name="任意多边形 133"/>
          <p:cNvSpPr/>
          <p:nvPr>
            <p:custDataLst>
              <p:tags r:id="rId21"/>
            </p:custDataLst>
          </p:nvPr>
        </p:nvSpPr>
        <p:spPr>
          <a:xfrm>
            <a:off x="8415902" y="5827745"/>
            <a:ext cx="2305804" cy="2746372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48" h="3035">
                <a:moveTo>
                  <a:pt x="1275" y="0"/>
                </a:moveTo>
                <a:cubicBezTo>
                  <a:pt x="1705" y="0"/>
                  <a:pt x="2120" y="63"/>
                  <a:pt x="2512" y="179"/>
                </a:cubicBezTo>
                <a:lnTo>
                  <a:pt x="2548" y="190"/>
                </a:lnTo>
                <a:lnTo>
                  <a:pt x="1624" y="3035"/>
                </a:lnTo>
                <a:lnTo>
                  <a:pt x="1616" y="3033"/>
                </a:lnTo>
                <a:cubicBezTo>
                  <a:pt x="1507" y="3005"/>
                  <a:pt x="1392" y="2991"/>
                  <a:pt x="1275" y="2991"/>
                </a:cubicBezTo>
                <a:cubicBezTo>
                  <a:pt x="1157" y="2991"/>
                  <a:pt x="1042" y="3005"/>
                  <a:pt x="933" y="3033"/>
                </a:cubicBezTo>
                <a:lnTo>
                  <a:pt x="924" y="3035"/>
                </a:lnTo>
                <a:lnTo>
                  <a:pt x="0" y="190"/>
                </a:lnTo>
                <a:lnTo>
                  <a:pt x="36" y="179"/>
                </a:lnTo>
                <a:cubicBezTo>
                  <a:pt x="429" y="63"/>
                  <a:pt x="844" y="0"/>
                  <a:pt x="127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5" name="任意多边形 134"/>
          <p:cNvSpPr/>
          <p:nvPr>
            <p:custDataLst>
              <p:tags r:id="rId22"/>
            </p:custDataLst>
          </p:nvPr>
        </p:nvSpPr>
        <p:spPr>
          <a:xfrm>
            <a:off x="10004835" y="6038577"/>
            <a:ext cx="2700555" cy="293846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985" h="3247">
                <a:moveTo>
                  <a:pt x="924" y="0"/>
                </a:moveTo>
                <a:lnTo>
                  <a:pt x="959" y="12"/>
                </a:lnTo>
                <a:cubicBezTo>
                  <a:pt x="1760" y="294"/>
                  <a:pt x="2454" y="806"/>
                  <a:pt x="2961" y="1467"/>
                </a:cubicBezTo>
                <a:lnTo>
                  <a:pt x="2985" y="1498"/>
                </a:lnTo>
                <a:lnTo>
                  <a:pt x="577" y="3247"/>
                </a:lnTo>
                <a:lnTo>
                  <a:pt x="573" y="3242"/>
                </a:lnTo>
                <a:cubicBezTo>
                  <a:pt x="427" y="3069"/>
                  <a:pt x="237" y="2934"/>
                  <a:pt x="20" y="2850"/>
                </a:cubicBezTo>
                <a:lnTo>
                  <a:pt x="0" y="2843"/>
                </a:lnTo>
                <a:lnTo>
                  <a:pt x="924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36" name="任意多边形 135"/>
          <p:cNvSpPr/>
          <p:nvPr>
            <p:custDataLst>
              <p:tags r:id="rId23"/>
            </p:custDataLst>
          </p:nvPr>
        </p:nvSpPr>
        <p:spPr>
          <a:xfrm>
            <a:off x="6432451" y="6038577"/>
            <a:ext cx="2700612" cy="293873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985" h="3248">
                <a:moveTo>
                  <a:pt x="2061" y="0"/>
                </a:moveTo>
                <a:lnTo>
                  <a:pt x="2985" y="2843"/>
                </a:lnTo>
                <a:lnTo>
                  <a:pt x="2966" y="2850"/>
                </a:lnTo>
                <a:cubicBezTo>
                  <a:pt x="2749" y="2933"/>
                  <a:pt x="2559" y="3069"/>
                  <a:pt x="2413" y="3242"/>
                </a:cubicBezTo>
                <a:lnTo>
                  <a:pt x="2408" y="3248"/>
                </a:lnTo>
                <a:lnTo>
                  <a:pt x="0" y="1498"/>
                </a:lnTo>
                <a:lnTo>
                  <a:pt x="24" y="1467"/>
                </a:lnTo>
                <a:cubicBezTo>
                  <a:pt x="531" y="805"/>
                  <a:pt x="1224" y="294"/>
                  <a:pt x="2026" y="12"/>
                </a:cubicBezTo>
                <a:lnTo>
                  <a:pt x="206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37" name="任意多边形 136"/>
          <p:cNvSpPr/>
          <p:nvPr>
            <p:custDataLst>
              <p:tags r:id="rId24"/>
            </p:custDataLst>
          </p:nvPr>
        </p:nvSpPr>
        <p:spPr>
          <a:xfrm>
            <a:off x="10602042" y="7495400"/>
            <a:ext cx="2888620" cy="219248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2" h="2423">
                <a:moveTo>
                  <a:pt x="2405" y="0"/>
                </a:moveTo>
                <a:lnTo>
                  <a:pt x="2423" y="25"/>
                </a:lnTo>
                <a:cubicBezTo>
                  <a:pt x="2889" y="697"/>
                  <a:pt x="3169" y="1507"/>
                  <a:pt x="3192" y="2381"/>
                </a:cubicBezTo>
                <a:lnTo>
                  <a:pt x="3192" y="2423"/>
                </a:lnTo>
                <a:lnTo>
                  <a:pt x="223" y="2423"/>
                </a:lnTo>
                <a:lnTo>
                  <a:pt x="222" y="2409"/>
                </a:lnTo>
                <a:cubicBezTo>
                  <a:pt x="210" y="2171"/>
                  <a:pt x="133" y="1950"/>
                  <a:pt x="9" y="1761"/>
                </a:cubicBezTo>
                <a:lnTo>
                  <a:pt x="0" y="1748"/>
                </a:lnTo>
                <a:lnTo>
                  <a:pt x="240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8" name="任意多边形 137"/>
          <p:cNvSpPr/>
          <p:nvPr>
            <p:custDataLst>
              <p:tags r:id="rId25"/>
            </p:custDataLst>
          </p:nvPr>
        </p:nvSpPr>
        <p:spPr>
          <a:xfrm>
            <a:off x="5647033" y="7495400"/>
            <a:ext cx="2889230" cy="219246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3" h="2423">
                <a:moveTo>
                  <a:pt x="787" y="0"/>
                </a:moveTo>
                <a:lnTo>
                  <a:pt x="3193" y="1748"/>
                </a:lnTo>
                <a:lnTo>
                  <a:pt x="3184" y="1761"/>
                </a:lnTo>
                <a:cubicBezTo>
                  <a:pt x="3060" y="1950"/>
                  <a:pt x="2983" y="2171"/>
                  <a:pt x="2971" y="2409"/>
                </a:cubicBezTo>
                <a:lnTo>
                  <a:pt x="2970" y="2423"/>
                </a:lnTo>
                <a:lnTo>
                  <a:pt x="0" y="2423"/>
                </a:lnTo>
                <a:lnTo>
                  <a:pt x="1" y="2381"/>
                </a:lnTo>
                <a:cubicBezTo>
                  <a:pt x="23" y="1507"/>
                  <a:pt x="304" y="697"/>
                  <a:pt x="769" y="25"/>
                </a:cubicBezTo>
                <a:lnTo>
                  <a:pt x="78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6"/>
            </p:custDataLst>
          </p:nvPr>
        </p:nvSpPr>
        <p:spPr>
          <a:xfrm>
            <a:off x="7269446" y="3108643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贡献者生态</a:t>
            </a:r>
            <a:endParaRPr lang="zh-CN" altLang="en-US" sz="3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27"/>
            </p:custDataLst>
          </p:nvPr>
        </p:nvSpPr>
        <p:spPr>
          <a:xfrm>
            <a:off x="7269446" y="3977307"/>
            <a:ext cx="2584278" cy="11835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活跃贡献者数、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新贡献者比例</a:t>
            </a:r>
            <a:endParaRPr lang="zh-CN" altLang="en-US" sz="240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6" name="图片 4" descr="343439383331313b343532303032303bb8f6c8cbd0c5cfa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292711" y="6733509"/>
            <a:ext cx="512991" cy="512991"/>
          </a:xfrm>
          <a:prstGeom prst="rect">
            <a:avLst/>
          </a:prstGeom>
        </p:spPr>
      </p:pic>
      <p:pic>
        <p:nvPicPr>
          <p:cNvPr id="47" name="图片 12" descr="343439383331313b343532303032383bbfcdbba7b9dcc0ed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66370" y="8703387"/>
            <a:ext cx="512991" cy="512991"/>
          </a:xfrm>
          <a:prstGeom prst="rect">
            <a:avLst/>
          </a:prstGeom>
        </p:spPr>
      </p:pic>
      <p:pic>
        <p:nvPicPr>
          <p:cNvPr id="48" name="图片 3" descr="343439383331313b343532303031393bd2b5bca8b9dcc0ed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32734" y="7232086"/>
            <a:ext cx="512991" cy="512991"/>
          </a:xfrm>
          <a:prstGeom prst="rect">
            <a:avLst/>
          </a:prstGeom>
        </p:spPr>
      </p:pic>
      <p:pic>
        <p:nvPicPr>
          <p:cNvPr id="51" name="图片 16" descr="343439383331313b343532303033323bd3a6d3c3b9dcc0ed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90227" y="7178699"/>
            <a:ext cx="512991" cy="512991"/>
          </a:xfrm>
          <a:prstGeom prst="rect">
            <a:avLst/>
          </a:prstGeom>
        </p:spPr>
      </p:pic>
      <p:pic>
        <p:nvPicPr>
          <p:cNvPr id="52" name="图片 8" descr="343439383331313b343532303032343bb7a2b2bcb9dcc0ed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2114967" y="8703387"/>
            <a:ext cx="512991" cy="512991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495800" y="2171700"/>
            <a:ext cx="9443720" cy="101473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健康度得分</a:t>
            </a:r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r>
              <a:rPr lang="zh-CN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（维度得分×权重）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风险评估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295400" y="5046980"/>
            <a:ext cx="15538450" cy="4474845"/>
            <a:chOff x="2165" y="4919"/>
            <a:chExt cx="24470" cy="7047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2165" y="6052"/>
              <a:ext cx="24471" cy="5915"/>
              <a:chOff x="0" y="0"/>
              <a:chExt cx="4092597" cy="134784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92597" cy="1347842"/>
              </a:xfrm>
              <a:custGeom>
                <a:avLst/>
                <a:gdLst/>
                <a:ahLst/>
                <a:cxnLst/>
                <a:rect l="l" t="t" r="r" b="b"/>
                <a:pathLst>
                  <a:path w="4092597" h="1347842">
                    <a:moveTo>
                      <a:pt x="28399" y="0"/>
                    </a:moveTo>
                    <a:lnTo>
                      <a:pt x="4064198" y="0"/>
                    </a:lnTo>
                    <a:cubicBezTo>
                      <a:pt x="4079883" y="0"/>
                      <a:pt x="4092597" y="12715"/>
                      <a:pt x="4092597" y="28399"/>
                    </a:cubicBezTo>
                    <a:lnTo>
                      <a:pt x="4092597" y="1319443"/>
                    </a:lnTo>
                    <a:cubicBezTo>
                      <a:pt x="4092597" y="1335127"/>
                      <a:pt x="4079883" y="1347842"/>
                      <a:pt x="4064198" y="1347842"/>
                    </a:cubicBezTo>
                    <a:lnTo>
                      <a:pt x="28399" y="1347842"/>
                    </a:lnTo>
                    <a:cubicBezTo>
                      <a:pt x="12715" y="1347842"/>
                      <a:pt x="0" y="1335127"/>
                      <a:pt x="0" y="1319443"/>
                    </a:cubicBezTo>
                    <a:lnTo>
                      <a:pt x="0" y="28399"/>
                    </a:lnTo>
                    <a:cubicBezTo>
                      <a:pt x="0" y="12715"/>
                      <a:pt x="12715" y="0"/>
                      <a:pt x="283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092597" cy="13859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1" name="Group 11"/>
            <p:cNvGrpSpPr/>
            <p:nvPr>
              <p:custDataLst>
                <p:tags r:id="rId3"/>
              </p:custDataLst>
            </p:nvPr>
          </p:nvGrpSpPr>
          <p:grpSpPr>
            <a:xfrm rot="0">
              <a:off x="3910" y="4919"/>
              <a:ext cx="6053" cy="3028"/>
              <a:chOff x="0" y="0"/>
              <a:chExt cx="1137006" cy="568823"/>
            </a:xfrm>
          </p:grpSpPr>
          <p:sp>
            <p:nvSpPr>
              <p:cNvPr id="12" name="Freeform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6587" b="-16587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grpSp>
          <p:nvGrpSpPr>
            <p:cNvPr id="13" name="Group 13"/>
            <p:cNvGrpSpPr/>
            <p:nvPr>
              <p:custDataLst>
                <p:tags r:id="rId6"/>
              </p:custDataLst>
            </p:nvPr>
          </p:nvGrpSpPr>
          <p:grpSpPr>
            <a:xfrm rot="0">
              <a:off x="18837" y="4919"/>
              <a:ext cx="6053" cy="3028"/>
              <a:chOff x="0" y="0"/>
              <a:chExt cx="1137006" cy="568823"/>
            </a:xfrm>
          </p:grpSpPr>
          <p:sp>
            <p:nvSpPr>
              <p:cNvPr id="14" name="Freeform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24957" b="-24957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grpSp>
          <p:nvGrpSpPr>
            <p:cNvPr id="15" name="Group 15"/>
            <p:cNvGrpSpPr/>
            <p:nvPr>
              <p:custDataLst>
                <p:tags r:id="rId9"/>
              </p:custDataLst>
            </p:nvPr>
          </p:nvGrpSpPr>
          <p:grpSpPr>
            <a:xfrm rot="0">
              <a:off x="11373" y="4919"/>
              <a:ext cx="6053" cy="3028"/>
              <a:chOff x="0" y="0"/>
              <a:chExt cx="1137006" cy="568823"/>
            </a:xfrm>
          </p:grpSpPr>
          <p:sp>
            <p:nvSpPr>
              <p:cNvPr id="16" name="Freeform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11"/>
                <a:stretch>
                  <a:fillRect t="-43700" b="-6215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sp>
          <p:nvSpPr>
            <p:cNvPr id="17" name="AutoShape 17"/>
            <p:cNvSpPr/>
            <p:nvPr>
              <p:custDataLst>
                <p:tags r:id="rId12"/>
              </p:custDataLst>
            </p:nvPr>
          </p:nvSpPr>
          <p:spPr>
            <a:xfrm flipH="1">
              <a:off x="6260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>
              <p:custDataLst>
                <p:tags r:id="rId13"/>
              </p:custDataLst>
            </p:nvPr>
          </p:nvSpPr>
          <p:spPr>
            <a:xfrm flipH="1">
              <a:off x="21187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>
              <p:custDataLst>
                <p:tags r:id="rId14"/>
              </p:custDataLst>
            </p:nvPr>
          </p:nvSpPr>
          <p:spPr>
            <a:xfrm flipH="1">
              <a:off x="13723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>
              <p:custDataLst>
                <p:tags r:id="rId15"/>
              </p:custDataLst>
            </p:nvPr>
          </p:nvSpPr>
          <p:spPr>
            <a:xfrm>
              <a:off x="4434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1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2" name="TextBox 22"/>
            <p:cNvSpPr txBox="1"/>
            <p:nvPr>
              <p:custDataLst>
                <p:tags r:id="rId16"/>
              </p:custDataLst>
            </p:nvPr>
          </p:nvSpPr>
          <p:spPr>
            <a:xfrm>
              <a:off x="19361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3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3" name="TextBox 23"/>
            <p:cNvSpPr txBox="1"/>
            <p:nvPr>
              <p:custDataLst>
                <p:tags r:id="rId17"/>
              </p:custDataLst>
            </p:nvPr>
          </p:nvSpPr>
          <p:spPr>
            <a:xfrm>
              <a:off x="11897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2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4" name="TextBox 24"/>
            <p:cNvSpPr txBox="1"/>
            <p:nvPr>
              <p:custDataLst>
                <p:tags r:id="rId18"/>
              </p:custDataLst>
            </p:nvPr>
          </p:nvSpPr>
          <p:spPr>
            <a:xfrm>
              <a:off x="3910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en-US" altLang="en-US" sz="2800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❌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高风险：超过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30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天无任何提交</a:t>
              </a:r>
              <a:endPara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19"/>
              </p:custDataLst>
            </p:nvPr>
          </p:nvSpPr>
          <p:spPr>
            <a:xfrm>
              <a:off x="18837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en-US" altLang="en-US" sz="2800">
                  <a:solidFill>
                    <a:srgbClr val="92D05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✅</a:t>
              </a:r>
              <a:r>
                <a:rPr lang="en-US" altLang="zh-CN" sz="2800">
                  <a:solidFill>
                    <a:srgbClr val="92D05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健康：核心贡献者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&gt;= 3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人且近期有提交</a:t>
              </a:r>
              <a:endParaRPr 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  <p:sp>
          <p:nvSpPr>
            <p:cNvPr id="26" name="TextBox 26"/>
            <p:cNvSpPr txBox="1"/>
            <p:nvPr>
              <p:custDataLst>
                <p:tags r:id="rId20"/>
              </p:custDataLst>
            </p:nvPr>
          </p:nvSpPr>
          <p:spPr>
            <a:xfrm>
              <a:off x="11373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zh-CN" altLang="en-US" sz="3200">
                  <a:solidFill>
                    <a:srgbClr val="FFFF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⚠</a:t>
              </a:r>
              <a:r>
                <a:rPr lang="en-US" altLang="zh-CN" sz="3200">
                  <a:solidFill>
                    <a:srgbClr val="FFFF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中风险：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Issue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平均响应时间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&gt; 7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天</a:t>
              </a:r>
              <a:endPara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449705" y="2646680"/>
            <a:ext cx="12197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给予预定的规则库，自动识别项目存在的高、中、低风险</a:t>
            </a:r>
            <a:endParaRPr lang="zh-CN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以颜色标识（</a:t>
            </a:r>
            <a:r>
              <a:rPr lang="zh-CN" altLang="en-US" sz="3600" b="1">
                <a:solidFill>
                  <a:srgbClr val="FF0000"/>
                </a:solidFill>
              </a:rPr>
              <a:t>红</a:t>
            </a:r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 b="1">
                <a:solidFill>
                  <a:srgbClr val="FFFF00"/>
                </a:solidFill>
              </a:rPr>
              <a:t>黄</a:t>
            </a:r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 b="1">
                <a:solidFill>
                  <a:srgbClr val="92D050"/>
                </a:solidFill>
              </a:rPr>
              <a:t>绿</a:t>
            </a:r>
            <a:r>
              <a:rPr lang="zh-CN" altLang="en-US" sz="3600">
                <a:solidFill>
                  <a:schemeClr val="bg1"/>
                </a:solidFill>
              </a:rPr>
              <a:t>）和描述性文字清晰呈现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0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0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3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4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40492849_1*m_h_i*1_1_4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40492849_1*m_h_i*1_2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40492849_1*m_h_i*1_1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40492849_1*m_h_i*1_3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40492849_1*m_h_i*1_2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40492849_1*m_h_i*1_1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1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添加正文，文字是思想的提炼，请言简意赅的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40492849_1*m_h_a*1_1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40492849_1*m_h_i*1_1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7.xml><?xml version="1.0" encoding="utf-8"?>
<p:tagLst xmlns:p="http://schemas.openxmlformats.org/presentationml/2006/main"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40492849_1*m_h_x*1_1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40492849_1*m_h_i*1_2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9.xml><?xml version="1.0" encoding="utf-8"?>
<p:tagLst xmlns:p="http://schemas.openxmlformats.org/presentationml/2006/main">
  <p:tag name="KSO_WM_UNIT_VALUE" val="122*1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40492849_1*m_h_x*1_2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2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40492849_1*m_h_i*1_3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1.xml><?xml version="1.0" encoding="utf-8"?>
<p:tagLst xmlns:p="http://schemas.openxmlformats.org/presentationml/2006/main">
  <p:tag name="KSO_WM_UNIT_VALUE" val="122*1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40492849_1*m_h_x*1_3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2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2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此处添加正文，文字是思想的提炼，请言简意赅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40492849_1*m_h_a*1_2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3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添加正文，文字是思想的提炼，请言简意赅的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40492849_1*m_h_a*1_3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40492849_1*m_i*1_1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40492849_1*m_i*1_2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40492849_1*m_i*1_3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40492849_1*m_h_i*1_3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3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30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1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2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3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4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5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6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7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8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9.xml><?xml version="1.0" encoding="utf-8"?>
<p:tagLst xmlns:p="http://schemas.openxmlformats.org/presentationml/2006/main">
  <p:tag name="resource_record_key" val="{&quot;70&quot;:[3321434,3426470,3312162,3314436,3318475,3327682,3426754]}"/>
</p:tagLst>
</file>

<file path=ppt/tags/tag14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5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6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7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8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9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0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093_4*l_h_a*1_5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93_4*l_h_a*1_1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93_4*l_h_f*1_1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093_4*l_h_f*1_5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93_4*l_h_a*1_2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93_4*l_h_f*1_2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093_4*l_h_a*1_4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093_4*l_h_f*1_4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6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6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93_4*l_h_a*1_3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93_4*l_h_f*1_3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3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101*101"/>
  <p:tag name="KSO_WM_UNIT_TYPE" val="l_h_x"/>
  <p:tag name="KSO_WM_UNIT_INDEX" val="1_3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1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98*101"/>
  <p:tag name="KSO_WM_UNIT_TYPE" val="l_h_x"/>
  <p:tag name="KSO_WM_UNIT_INDEX" val="1_1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2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94*101"/>
  <p:tag name="KSO_WM_UNIT_TYPE" val="l_h_x"/>
  <p:tag name="KSO_WM_UNIT_INDEX" val="1_2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4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101*101"/>
  <p:tag name="KSO_WM_UNIT_TYPE" val="l_h_x"/>
  <p:tag name="KSO_WM_UNIT_INDEX" val="1_4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5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71*105"/>
  <p:tag name="KSO_WM_UNIT_TYPE" val="l_h_x"/>
  <p:tag name="KSO_WM_UNIT_INDEX" val="1_5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5991246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6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7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8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9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70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1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2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3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4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5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6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7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8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9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8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8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3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4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8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9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9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3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4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8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9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WPS 演示</Application>
  <PresentationFormat>On-screen Show (4:3)</PresentationFormat>
  <Paragraphs>240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宋体</vt:lpstr>
      <vt:lpstr>Wingdings</vt:lpstr>
      <vt:lpstr>字由点字倔强黑 Italics</vt:lpstr>
      <vt:lpstr>思源黑体-粗体 Bold Italics</vt:lpstr>
      <vt:lpstr>思源黑体-粗体</vt:lpstr>
      <vt:lpstr>思源黑体-粗体 Italics</vt:lpstr>
      <vt:lpstr>思源黑体-粗体 Bold</vt:lpstr>
      <vt:lpstr>字由点字倔强黑</vt:lpstr>
      <vt:lpstr>思源黑体-细体</vt:lpstr>
      <vt:lpstr>微软雅黑</vt:lpstr>
      <vt:lpstr>Arial Unicode MS</vt:lpstr>
      <vt:lpstr>Calibri</vt:lpstr>
      <vt:lpstr>ui-sans-serif</vt:lpstr>
      <vt:lpstr>Segoe Print</vt:lpstr>
      <vt:lpstr>仿宋</vt:lpstr>
      <vt:lpstr>黑体</vt:lpstr>
      <vt:lpstr>Wingdings</vt:lpstr>
      <vt:lpstr>汉仪文黑-55简</vt:lpstr>
      <vt:lpstr>思源黑体</vt:lpstr>
      <vt:lpstr>OPPOSans M</vt:lpstr>
      <vt:lpstr>quote-cjk-patch</vt:lpstr>
      <vt:lpstr>Arial</vt:lpstr>
      <vt:lpstr>汉仪粗圆简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蓝白色现代酷炫科技峰会论坛演讲演示文稿</dc:title>
  <dc:creator/>
  <cp:lastModifiedBy>单馨冉</cp:lastModifiedBy>
  <cp:revision>2</cp:revision>
  <dcterms:created xsi:type="dcterms:W3CDTF">2006-08-16T00:00:00Z</dcterms:created>
  <dcterms:modified xsi:type="dcterms:W3CDTF">2025-12-31T09:05:06Z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{"Label":"1","ContentProducer":"001191110105MA01AN806X00000","ProduceID":"DAG9CsOcrJ4","ReservedCode1":"","ContentPropagator":"001191110105MA01AN806X00000","PropagateID":"DAG9CsOcrJ4","ReservedCode2":""}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FB0E65B83DEB4C049763694E849D44B3_12</vt:lpwstr>
  </property>
</Properties>
</file>